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C00D1A-7AF2-40D1-9710-151400C7B905}">
  <a:tblStyle styleId="{33C00D1A-7AF2-40D1-9710-151400C7B9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50346fd1f2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50346fd1f2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0346fd1f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0346fd1f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0346fd1f2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50346fd1f2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50346fd1f2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50346fd1f2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50346fd1f2_1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50346fd1f2_1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50346fd1f2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50346fd1f2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UDA SUL TEMA DEL SOGNO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UDA INTERDISCIPLINARI DEL PRIMO QUADRIMESTRE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CLASSE PRIMA (Progetto accoglienza)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TEMA: Il sogno come strumento per la conoscenza di sé.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OBIETTIVI E FINALITA’: conoscenza della classe, presentazione e consapevolezza di sé, relazione con l’adulto e con i pari, condivisione delle regole della classe.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CLASSI COINVOLTE: classi prime.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STRUMENTI: libro “L’inventore dei sogni” di McEvwan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METODI: discussione guidata, ascolto brani musicali, attività di scrittura, lavori pratici.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TEMPI: prime settimane di scuola.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Google Shape;140;p15"/>
          <p:cNvGraphicFramePr/>
          <p:nvPr/>
        </p:nvGraphicFramePr>
        <p:xfrm>
          <a:off x="1706400" y="203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{33C00D1A-7AF2-40D1-9710-151400C7B905}</a:tableStyleId>
              </a:tblPr>
              <a:tblGrid>
                <a:gridCol w="1910400"/>
                <a:gridCol w="1910400"/>
                <a:gridCol w="19104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900"/>
                        <a:t>FASI</a:t>
                      </a:r>
                      <a:endParaRPr b="1"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900"/>
                        <a:t>MATERIA</a:t>
                      </a:r>
                      <a:endParaRPr b="1"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900"/>
                        <a:t>ORE</a:t>
                      </a:r>
                      <a:endParaRPr b="1"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Costruzione valigia in cartoncino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Tecnologia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2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Decorazione valigia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Arte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2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Lettura 1° capitolo (“Lettura su Peter”)  e presentazione di sé (scrittura libera e condivisione col gruppo-classe); raccolta dei dati e costruzione di grafici.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Lettere, lingua inglese e matematica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(3+2+3)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Lettura 2° capitolo e presentazione orale di sè attraverso un oggetto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Lettere e breve lavoro di lessico nelle due lingue straniere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(2+2+1)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Lettura capitolo 4° (“La pomata svanilina”) e lavoro sui superpoteri: se avessi un super potere, quale sarebbe? Discussione e creazione di un’immagine a fumetti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Lettere e Arte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4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Lettura del 5° capitolo (“il prepotente”) e costruzione di cartelloni con le regole della classe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Lettere e matematica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5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Lettura del 8° capitolo (“I grandi”) scrittura , rappresentazione e discussione su come mi vedo da grande 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Lettere, tecnologia/arte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4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Lettura di un passo della Bibbia inerente al tema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Religione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2</a:t>
                      </a:r>
                      <a:endParaRPr sz="9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PROGETTO FINALE: Commento e analisi dello Schiaccianoci.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Musica </a:t>
                      </a:r>
                      <a:endParaRPr sz="9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/>
                        <a:t>3</a:t>
                      </a:r>
                      <a:endParaRPr sz="9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CLASSE SECONDA </a:t>
            </a:r>
            <a:endParaRPr/>
          </a:p>
        </p:txBody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TEMA: Il sogno come evasione (il viaggio)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BREVE SPIEGAZIONE: percorso interdisciplinare incentrato sul viaggio, analizzato da diverse prospettive con la finalità di creare una rete di conoscenze.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CLASSI COINVOLTE: classi seconde.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METODI: lezioni frontali e partecipate, attività pratiche, laboratori, ricerche..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TEMPI: primo quadrimestre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/>
          <p:nvPr/>
        </p:nvSpPr>
        <p:spPr>
          <a:xfrm>
            <a:off x="2757741" y="619359"/>
            <a:ext cx="3879300" cy="3879300"/>
          </a:xfrm>
          <a:prstGeom prst="ellipse">
            <a:avLst/>
          </a:prstGeom>
          <a:solidFill>
            <a:srgbClr val="EDA2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17"/>
          <p:cNvGrpSpPr/>
          <p:nvPr/>
        </p:nvGrpSpPr>
        <p:grpSpPr>
          <a:xfrm>
            <a:off x="3614360" y="410488"/>
            <a:ext cx="2166000" cy="2166000"/>
            <a:chOff x="3614360" y="410488"/>
            <a:chExt cx="2166000" cy="2166000"/>
          </a:xfrm>
        </p:grpSpPr>
        <p:sp>
          <p:nvSpPr>
            <p:cNvPr id="153" name="Google Shape;153;p17"/>
            <p:cNvSpPr/>
            <p:nvPr/>
          </p:nvSpPr>
          <p:spPr>
            <a:xfrm>
              <a:off x="3614360" y="410488"/>
              <a:ext cx="2166000" cy="2166000"/>
            </a:xfrm>
            <a:prstGeom prst="ellipse">
              <a:avLst/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7"/>
            <p:cNvSpPr txBox="1"/>
            <p:nvPr/>
          </p:nvSpPr>
          <p:spPr>
            <a:xfrm>
              <a:off x="3961563" y="92435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ITALIANO: Dante, Marco Polo o altre letture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5" name="Google Shape;155;p17"/>
          <p:cNvGrpSpPr/>
          <p:nvPr/>
        </p:nvGrpSpPr>
        <p:grpSpPr>
          <a:xfrm>
            <a:off x="2519466" y="1493908"/>
            <a:ext cx="2166000" cy="2166000"/>
            <a:chOff x="2519466" y="1493908"/>
            <a:chExt cx="2166000" cy="2166000"/>
          </a:xfrm>
        </p:grpSpPr>
        <p:sp>
          <p:nvSpPr>
            <p:cNvPr id="156" name="Google Shape;156;p17"/>
            <p:cNvSpPr/>
            <p:nvPr/>
          </p:nvSpPr>
          <p:spPr>
            <a:xfrm>
              <a:off x="2519466" y="1493908"/>
              <a:ext cx="2166000" cy="2166000"/>
            </a:xfrm>
            <a:prstGeom prst="ellipse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7"/>
            <p:cNvSpPr txBox="1"/>
            <p:nvPr/>
          </p:nvSpPr>
          <p:spPr>
            <a:xfrm>
              <a:off x="2601163" y="22321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STORIA E GEOGRAFIA: le scoperte geografiche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8" name="Google Shape;158;p17"/>
          <p:cNvGrpSpPr/>
          <p:nvPr/>
        </p:nvGrpSpPr>
        <p:grpSpPr>
          <a:xfrm>
            <a:off x="3614356" y="2566908"/>
            <a:ext cx="2166000" cy="2166000"/>
            <a:chOff x="3614356" y="2566908"/>
            <a:chExt cx="2166000" cy="2166000"/>
          </a:xfrm>
        </p:grpSpPr>
        <p:sp>
          <p:nvSpPr>
            <p:cNvPr id="159" name="Google Shape;159;p17"/>
            <p:cNvSpPr/>
            <p:nvPr/>
          </p:nvSpPr>
          <p:spPr>
            <a:xfrm>
              <a:off x="3614356" y="2566908"/>
              <a:ext cx="2166000" cy="2166000"/>
            </a:xfrm>
            <a:prstGeom prst="ellipse">
              <a:avLst/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7"/>
            <p:cNvSpPr txBox="1"/>
            <p:nvPr/>
          </p:nvSpPr>
          <p:spPr>
            <a:xfrm>
              <a:off x="3961563" y="3539875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ARTE E TECNOLOGIA: laboratori e attività pratiche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1" name="Google Shape;161;p17"/>
          <p:cNvGrpSpPr/>
          <p:nvPr/>
        </p:nvGrpSpPr>
        <p:grpSpPr>
          <a:xfrm>
            <a:off x="4701894" y="1493874"/>
            <a:ext cx="2166000" cy="2166000"/>
            <a:chOff x="4701894" y="1493874"/>
            <a:chExt cx="2166000" cy="2166000"/>
          </a:xfrm>
        </p:grpSpPr>
        <p:sp>
          <p:nvSpPr>
            <p:cNvPr id="162" name="Google Shape;162;p17"/>
            <p:cNvSpPr/>
            <p:nvPr/>
          </p:nvSpPr>
          <p:spPr>
            <a:xfrm>
              <a:off x="4701894" y="1493874"/>
              <a:ext cx="2166000" cy="2166000"/>
            </a:xfrm>
            <a:prstGeom prst="ellipse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7"/>
            <p:cNvSpPr txBox="1"/>
            <p:nvPr/>
          </p:nvSpPr>
          <p:spPr>
            <a:xfrm>
              <a:off x="5295688" y="22203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RELIGIONE: i pellegrinaggi</a:t>
              </a:r>
              <a:r>
                <a:rPr lang="it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64" name="Google Shape;164;p17"/>
          <p:cNvSpPr/>
          <p:nvPr/>
        </p:nvSpPr>
        <p:spPr>
          <a:xfrm>
            <a:off x="3986550" y="1839951"/>
            <a:ext cx="1323900" cy="1332000"/>
          </a:xfrm>
          <a:prstGeom prst="ellipse">
            <a:avLst/>
          </a:prstGeom>
          <a:solidFill>
            <a:srgbClr val="EDA2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VIAGGIO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CLASSE TERZA </a:t>
            </a:r>
            <a:endParaRPr/>
          </a:p>
        </p:txBody>
      </p:sp>
      <p:sp>
        <p:nvSpPr>
          <p:cNvPr id="170" name="Google Shape;170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TEMA: Il sogno come proiezione nel futuro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OBIETTIVI E FINALITA’: conoscenza di sè e delle proprie potenzialità, a supporto del percorso di orientamento.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CLASSI COINVOLTE: classi terze.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STRUMENTI: Mario Calabresi, “Cosa tiene accese le stelle”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BREVE SPIEGAZIONE: percorso interdisciplinare a partire dalla lettura del libro. Ogni capitolo offrirà lo spunto per approfondimenti disciplinari e per la riflessione e la discussione su di sè e sul proprio futuro.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TEMPI: primo quadrimestre. .</a:t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1875" y="419575"/>
            <a:ext cx="3109200" cy="42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