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9" r:id="rId10"/>
    <p:sldId id="270" r:id="rId11"/>
    <p:sldId id="263" r:id="rId12"/>
    <p:sldId id="264" r:id="rId13"/>
    <p:sldId id="265" r:id="rId14"/>
    <p:sldId id="271" r:id="rId15"/>
    <p:sldId id="26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A88878A-CE04-4656-84D5-A2C6F5F0E7D1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6B24F8-B4C0-441C-A23B-7811E1486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OM concernente gli esami di Stato nel primo ciclo di istruzione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Ordinanza ministeriale </a:t>
            </a:r>
            <a:r>
              <a:rPr lang="it-IT" dirty="0" smtClean="0"/>
              <a:t> n. 9 del </a:t>
            </a:r>
            <a:r>
              <a:rPr lang="it-IT" dirty="0" smtClean="0"/>
              <a:t>16/05/2020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012160" y="5733256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DS Rita Gaeta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933456" cy="2434952"/>
          </a:xfrm>
        </p:spPr>
        <p:txBody>
          <a:bodyPr>
            <a:normAutofit/>
          </a:bodyPr>
          <a:lstStyle/>
          <a:p>
            <a:r>
              <a:rPr lang="it-IT" dirty="0" smtClean="0"/>
              <a:t>                 Art. 5</a:t>
            </a:r>
            <a:br>
              <a:rPr lang="it-IT" dirty="0" smtClean="0"/>
            </a:br>
            <a:r>
              <a:rPr lang="it-IT" dirty="0" smtClean="0"/>
              <a:t>          Candidati privatisti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valutazione dell’elaborato e della presentazione, </a:t>
            </a:r>
            <a:r>
              <a:rPr lang="it-IT" dirty="0" smtClean="0">
                <a:solidFill>
                  <a:srgbClr val="FF0000"/>
                </a:solidFill>
              </a:rPr>
              <a:t>qualora pari o superiore ai sei decimi, comporta il superamento dell’esame conclusivo del primo ciclo di istruzione e costituisce la valutazione finale</a:t>
            </a:r>
          </a:p>
          <a:p>
            <a:pPr algn="just"/>
            <a:r>
              <a:rPr lang="it-IT" dirty="0" smtClean="0"/>
              <a:t>Ai sensi dell’art.5 le operazioni di cui al presente articolo si concludono entro e non oltre il 30 giugno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8051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 Art. 6</a:t>
            </a:r>
            <a:br>
              <a:rPr lang="it-IT" dirty="0" smtClean="0"/>
            </a:br>
            <a:r>
              <a:rPr lang="it-IT" dirty="0" smtClean="0"/>
              <a:t>Modalità e criteri per la valutazione dell’elaborato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532888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Gli elaborati  di cui agli artt. 3 e 5, sono valutati dal CDC,  anche in riferimento alla presentazione, </a:t>
            </a:r>
            <a:r>
              <a:rPr lang="it-IT" dirty="0" smtClean="0">
                <a:solidFill>
                  <a:srgbClr val="FF0000"/>
                </a:solidFill>
              </a:rPr>
              <a:t>sulla base della griglia di valutazione appositamente predisposta dal collegio dei docenti, con votazione in decimi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173312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 Art.7</a:t>
            </a:r>
            <a:br>
              <a:rPr lang="it-IT" dirty="0" smtClean="0"/>
            </a:br>
            <a:r>
              <a:rPr lang="it-IT" dirty="0" smtClean="0"/>
              <a:t>Modalità per l’attribuzione della valutazione finale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In sede di scrutinio finale , </a:t>
            </a:r>
            <a:r>
              <a:rPr lang="it-IT" dirty="0" smtClean="0">
                <a:solidFill>
                  <a:srgbClr val="FF0000"/>
                </a:solidFill>
              </a:rPr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CDC</a:t>
            </a:r>
            <a:r>
              <a:rPr lang="it-IT" dirty="0" smtClean="0">
                <a:solidFill>
                  <a:srgbClr val="FF0000"/>
                </a:solidFill>
              </a:rPr>
              <a:t> procede alla valutazione degli alunni delle classi terze sulla base delle attività didattica effettivamente svolta, in presenza e a distanza</a:t>
            </a:r>
          </a:p>
          <a:p>
            <a:pPr algn="just"/>
            <a:r>
              <a:rPr lang="it-IT" dirty="0" smtClean="0"/>
              <a:t>Le valutazioni conseguite nelle singole discipline sono riportate nel verbale di scrutinio e nel documento di valutazione finale relativo all’</a:t>
            </a:r>
            <a:r>
              <a:rPr lang="it-IT" dirty="0" err="1" smtClean="0"/>
              <a:t>a.s.</a:t>
            </a:r>
            <a:r>
              <a:rPr lang="it-IT" dirty="0" smtClean="0"/>
              <a:t> 2019/20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75240" cy="166112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Art.7</a:t>
            </a:r>
            <a:br>
              <a:rPr lang="it-IT" dirty="0" smtClean="0"/>
            </a:br>
            <a:r>
              <a:rPr lang="it-IT" dirty="0" smtClean="0"/>
              <a:t>Modalità per l’attribuzione della valutazione finale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348880"/>
            <a:ext cx="8136904" cy="4685152"/>
          </a:xfrm>
        </p:spPr>
        <p:txBody>
          <a:bodyPr/>
          <a:lstStyle/>
          <a:p>
            <a:pPr algn="just"/>
            <a:r>
              <a:rPr lang="it-IT" dirty="0" smtClean="0"/>
              <a:t>Terminate le operazioni di valutazione – </a:t>
            </a:r>
            <a:r>
              <a:rPr lang="it-IT" dirty="0" smtClean="0">
                <a:solidFill>
                  <a:srgbClr val="FF0000"/>
                </a:solidFill>
              </a:rPr>
              <a:t>dell’elaborato e della presentazione orale, nonché del percorso scolastico triennale-  il </a:t>
            </a:r>
            <a:r>
              <a:rPr lang="it-IT" dirty="0" err="1" smtClean="0">
                <a:solidFill>
                  <a:srgbClr val="FF0000"/>
                </a:solidFill>
              </a:rPr>
              <a:t>CDC</a:t>
            </a:r>
            <a:r>
              <a:rPr lang="it-IT" dirty="0" smtClean="0">
                <a:solidFill>
                  <a:srgbClr val="FF0000"/>
                </a:solidFill>
              </a:rPr>
              <a:t>   attribuisce la valutazione finale, espressa in decimi </a:t>
            </a:r>
          </a:p>
          <a:p>
            <a:pPr algn="just"/>
            <a:r>
              <a:rPr lang="it-IT" dirty="0" smtClean="0"/>
              <a:t>L’alunno consegue il diploma conclusivo del primo ciclo di istruzione conseguendo una </a:t>
            </a:r>
            <a:r>
              <a:rPr lang="it-IT" dirty="0" smtClean="0">
                <a:solidFill>
                  <a:srgbClr val="FF0000"/>
                </a:solidFill>
              </a:rPr>
              <a:t>valutazione finale di almeno sei decimi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19256" cy="144509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  Art.7</a:t>
            </a:r>
            <a:br>
              <a:rPr lang="it-IT" dirty="0" smtClean="0"/>
            </a:br>
            <a:r>
              <a:rPr lang="it-IT" dirty="0" smtClean="0"/>
              <a:t>Modalità per l’attribuzione della valutazione finale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valutazione finale espressa </a:t>
            </a:r>
            <a:r>
              <a:rPr lang="it-IT" dirty="0" smtClean="0">
                <a:solidFill>
                  <a:srgbClr val="FF0000"/>
                </a:solidFill>
              </a:rPr>
              <a:t>con la votazione di dieci decimi potrà essere accompagnata dalla lode, con deliberazione all’unanimità del CDC, in relazione alle valutazioni conseguite nel percorso scolastico del triennio</a:t>
            </a:r>
          </a:p>
          <a:p>
            <a:r>
              <a:rPr lang="it-IT" dirty="0" smtClean="0"/>
              <a:t>Gli esiti della valutazione finale sono resi pubblici mediante affissione all’albo della scuola</a:t>
            </a:r>
          </a:p>
          <a:p>
            <a:pPr algn="just"/>
            <a:r>
              <a:rPr lang="it-IT" dirty="0" smtClean="0"/>
              <a:t>Nel diploma finale rilasciato al termine degli esami del primo ciclo e nelle tabelle affisse all’albo di istituto non viene fatta menzione delle eventuali modalità di svolgimento dell’esame per gli alunni con disabilità e con disturbi specifici di apprendimento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                     Art.8</a:t>
            </a:r>
            <a:br>
              <a:rPr lang="it-IT" dirty="0" smtClean="0"/>
            </a:br>
            <a:r>
              <a:rPr lang="it-IT" dirty="0" smtClean="0"/>
              <a:t>Certificazione delle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852936"/>
            <a:ext cx="8291264" cy="3721600"/>
          </a:xfrm>
        </p:spPr>
        <p:txBody>
          <a:bodyPr/>
          <a:lstStyle/>
          <a:p>
            <a:pPr algn="just"/>
            <a:r>
              <a:rPr lang="it-IT" dirty="0" smtClean="0"/>
              <a:t>In sede di scrutinio finale, per gli alunni  che conseguono il diploma conclusivo del primo ciclo di istruzione, il </a:t>
            </a:r>
            <a:r>
              <a:rPr lang="it-IT" dirty="0" err="1" smtClean="0"/>
              <a:t>CDC</a:t>
            </a:r>
            <a:r>
              <a:rPr lang="it-IT" dirty="0" smtClean="0"/>
              <a:t> redige la certificazione delle competenze ai sensi del Decreto competenze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151710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</a:t>
            </a:r>
            <a:r>
              <a:rPr lang="it-IT" dirty="0" smtClean="0"/>
              <a:t>   </a:t>
            </a:r>
            <a:r>
              <a:rPr lang="it-IT" dirty="0" smtClean="0"/>
              <a:t>Art.2</a:t>
            </a:r>
            <a:br>
              <a:rPr lang="it-IT" dirty="0" smtClean="0"/>
            </a:br>
            <a:r>
              <a:rPr lang="it-IT" dirty="0" smtClean="0"/>
              <a:t>Espletamento dell’esame di stato tramite la valutazione del </a:t>
            </a:r>
            <a:r>
              <a:rPr lang="it-IT" dirty="0" err="1" smtClean="0"/>
              <a:t>CDC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532888"/>
            <a:ext cx="8229600" cy="4325112"/>
          </a:xfrm>
        </p:spPr>
        <p:txBody>
          <a:bodyPr/>
          <a:lstStyle/>
          <a:p>
            <a:pPr algn="just"/>
            <a:r>
              <a:rPr lang="it-IT" dirty="0" smtClean="0">
                <a:solidFill>
                  <a:srgbClr val="FF0000"/>
                </a:solidFill>
              </a:rPr>
              <a:t>L’esame di Stato conclusivo del primo ciclo di istruzione  coincide con la valutazione finale da parte del Consiglio di classe </a:t>
            </a:r>
          </a:p>
          <a:p>
            <a:pPr algn="just"/>
            <a:r>
              <a:rPr lang="it-IT" dirty="0" smtClean="0"/>
              <a:t>In sede di valutazione finale il </a:t>
            </a:r>
            <a:r>
              <a:rPr lang="it-IT" dirty="0" err="1" smtClean="0"/>
              <a:t>CDC</a:t>
            </a:r>
            <a:r>
              <a:rPr lang="it-IT" dirty="0" smtClean="0"/>
              <a:t> tiene conto dell’elaborato prodotto dall’alunno e attribuisce il voto finale</a:t>
            </a:r>
          </a:p>
          <a:p>
            <a:pPr algn="just"/>
            <a:r>
              <a:rPr lang="it-IT" dirty="0" smtClean="0"/>
              <a:t>Per gli alunni DVA-DSA, l’assegnazione dell’elaborato e la valutazione finale sono condotte sulla base del PEI e del PDP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73312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Art.3</a:t>
            </a:r>
            <a:br>
              <a:rPr lang="it-IT" dirty="0" smtClean="0"/>
            </a:br>
            <a:r>
              <a:rPr lang="it-IT" dirty="0" smtClean="0"/>
              <a:t> Criteri per la realizzazione degli    elaborati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Gli alunni delle classi terze trasmettono al CDC, in </a:t>
            </a:r>
            <a:r>
              <a:rPr lang="it-IT" dirty="0" smtClean="0">
                <a:solidFill>
                  <a:srgbClr val="FF0000"/>
                </a:solidFill>
              </a:rPr>
              <a:t>modalità telematica</a:t>
            </a:r>
            <a:r>
              <a:rPr lang="it-IT" dirty="0" smtClean="0"/>
              <a:t>,o in altra idonea modalità concordata prima della presentazione , un </a:t>
            </a:r>
            <a:r>
              <a:rPr lang="it-IT" dirty="0" smtClean="0">
                <a:solidFill>
                  <a:srgbClr val="FF0000"/>
                </a:solidFill>
              </a:rPr>
              <a:t>elaborato inerente una tematica condivisa dall’alunno con i docenti della classe e assegnata dal </a:t>
            </a:r>
            <a:r>
              <a:rPr lang="it-IT" dirty="0" err="1" smtClean="0">
                <a:solidFill>
                  <a:srgbClr val="FF0000"/>
                </a:solidFill>
              </a:rPr>
              <a:t>CDC</a:t>
            </a:r>
            <a:endParaRPr lang="it-IT" dirty="0" smtClean="0">
              <a:solidFill>
                <a:srgbClr val="FF0000"/>
              </a:solidFill>
            </a:endParaRP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La tematica è individuata per ciascun alunno tenendo conto   </a:t>
            </a:r>
            <a:r>
              <a:rPr lang="it-IT" dirty="0" smtClean="0"/>
              <a:t>delle  caratteristiche personali e dei livelli di competenza dell’alunno stesso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La tematica deve  consentire l’impiego di conoscenze, abilità e competenze</a:t>
            </a:r>
            <a:r>
              <a:rPr lang="it-IT" dirty="0" smtClean="0"/>
              <a:t> acquisite sia nell’ambito del percorso di studi, sia in contesti di vita personale, in una logica trasversale di integrazione tra discipline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158417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Art.3</a:t>
            </a:r>
            <a:br>
              <a:rPr lang="it-IT" dirty="0" smtClean="0"/>
            </a:br>
            <a:r>
              <a:rPr lang="it-IT" dirty="0" smtClean="0"/>
              <a:t>Criteri per la realizzazione degli elaborati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937624"/>
          </a:xfrm>
        </p:spPr>
        <p:txBody>
          <a:bodyPr/>
          <a:lstStyle/>
          <a:p>
            <a:pPr algn="just"/>
            <a:r>
              <a:rPr lang="it-IT" dirty="0" smtClean="0"/>
              <a:t>L’elaborato consiste in un </a:t>
            </a:r>
            <a:r>
              <a:rPr lang="it-IT" dirty="0" smtClean="0">
                <a:solidFill>
                  <a:srgbClr val="FF0000"/>
                </a:solidFill>
              </a:rPr>
              <a:t>prodotto originale, coerente con la tematica assegnata dal </a:t>
            </a:r>
            <a:r>
              <a:rPr lang="it-IT" dirty="0" err="1" smtClean="0">
                <a:solidFill>
                  <a:srgbClr val="FF0000"/>
                </a:solidFill>
              </a:rPr>
              <a:t>CDC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e potrà essere realizzato sotto forma di testo scritto, presentazione anche multimediale, mappa o insieme di mappe, filmato, produzione artistica o tecnico-pratica o strumentale per gli alunni frequentanti i percorsi a indirizzo musicale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01608" cy="151216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 Art. 4</a:t>
            </a:r>
            <a:br>
              <a:rPr lang="it-IT" dirty="0" smtClean="0"/>
            </a:br>
            <a:r>
              <a:rPr lang="it-IT" dirty="0" smtClean="0"/>
              <a:t>Modalità di presentazione degli elaborati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924944"/>
            <a:ext cx="8219256" cy="3649592"/>
          </a:xfrm>
        </p:spPr>
        <p:txBody>
          <a:bodyPr/>
          <a:lstStyle/>
          <a:p>
            <a:pPr algn="just"/>
            <a:r>
              <a:rPr lang="it-IT" dirty="0" smtClean="0"/>
              <a:t>Per consentire la piena valorizzazione e una più attenta valutazione degli elaborati, il </a:t>
            </a:r>
            <a:r>
              <a:rPr lang="it-IT" dirty="0" err="1" smtClean="0"/>
              <a:t>CDC</a:t>
            </a:r>
            <a:r>
              <a:rPr lang="it-IT" dirty="0" smtClean="0"/>
              <a:t> dispone un momento di </a:t>
            </a:r>
            <a:r>
              <a:rPr lang="it-IT" dirty="0" smtClean="0">
                <a:solidFill>
                  <a:srgbClr val="FF0000"/>
                </a:solidFill>
              </a:rPr>
              <a:t>presentazione orale degli stessa, in modalità telematica, </a:t>
            </a:r>
            <a:r>
              <a:rPr lang="it-IT" dirty="0" smtClean="0"/>
              <a:t>da parte di ciascun alunno davanti al </a:t>
            </a:r>
            <a:r>
              <a:rPr lang="it-IT" dirty="0" err="1" smtClean="0"/>
              <a:t>CDC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73312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  Art. 4</a:t>
            </a:r>
            <a:br>
              <a:rPr lang="it-IT" dirty="0" smtClean="0"/>
            </a:br>
            <a:r>
              <a:rPr lang="it-IT" dirty="0" smtClean="0"/>
              <a:t>Modalità di presentazione degli elaborati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458569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La presentazione orale si svolge </a:t>
            </a:r>
            <a:r>
              <a:rPr lang="it-IT" dirty="0" smtClean="0">
                <a:solidFill>
                  <a:srgbClr val="FF0000"/>
                </a:solidFill>
              </a:rPr>
              <a:t>entro la data dello scrutinio finale,e comunque non oltre il 30 giugno,  </a:t>
            </a:r>
            <a:r>
              <a:rPr lang="it-IT" dirty="0" smtClean="0"/>
              <a:t>secondo il calendario stabilito dal Dirigente scolastico, sentiti i </a:t>
            </a:r>
            <a:r>
              <a:rPr lang="it-IT" dirty="0" err="1" smtClean="0"/>
              <a:t>CDC</a:t>
            </a:r>
            <a:endParaRPr lang="it-IT" dirty="0" smtClean="0"/>
          </a:p>
          <a:p>
            <a:pPr algn="just"/>
            <a:r>
              <a:rPr lang="it-IT" dirty="0" smtClean="0"/>
              <a:t>Il DS dispone lo svolgimento delle presentazioni orali in videoconferenza o in idonea modalità telematica sincrona, assicurandone la regolarità attraverso l’utilizzo degli strumenti tecnici più idonei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1733128"/>
          </a:xfrm>
        </p:spPr>
        <p:txBody>
          <a:bodyPr/>
          <a:lstStyle/>
          <a:p>
            <a:r>
              <a:rPr lang="it-IT" dirty="0" smtClean="0"/>
              <a:t>                   Art. 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2511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Per gli alunni risultati assenti alla presentazione orale, per  gravi e documentati motivi, il DS, sentito il CDC, </a:t>
            </a:r>
            <a:r>
              <a:rPr lang="it-IT" dirty="0" smtClean="0">
                <a:solidFill>
                  <a:srgbClr val="FF0000"/>
                </a:solidFill>
              </a:rPr>
              <a:t>prevede ove possibile lo svolgimento della presentazione in data successiva e, comunque, entro la data di svolgimento dello scrutinio finale della classe  </a:t>
            </a:r>
            <a:endParaRPr lang="it-IT" dirty="0" smtClean="0"/>
          </a:p>
          <a:p>
            <a:pPr algn="just"/>
            <a:r>
              <a:rPr lang="it-IT" dirty="0" smtClean="0"/>
              <a:t>In caso di impossibilità a svolgere la presentazione orale entro i termini previsti, il </a:t>
            </a:r>
            <a:r>
              <a:rPr lang="it-IT" dirty="0" err="1" smtClean="0"/>
              <a:t>CDC</a:t>
            </a:r>
            <a:r>
              <a:rPr lang="it-IT" dirty="0" smtClean="0"/>
              <a:t> procede comunque alla valutazione dell’elaborato inviato dall’alunno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661120"/>
          </a:xfrm>
        </p:spPr>
        <p:txBody>
          <a:bodyPr>
            <a:normAutofit/>
          </a:bodyPr>
          <a:lstStyle/>
          <a:p>
            <a:r>
              <a:rPr lang="it-IT" dirty="0" smtClean="0"/>
              <a:t>                 Art. 5</a:t>
            </a:r>
            <a:br>
              <a:rPr lang="it-IT" dirty="0" smtClean="0"/>
            </a:br>
            <a:r>
              <a:rPr lang="it-IT" dirty="0" smtClean="0"/>
              <a:t>         Candidati privatisti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2492896"/>
            <a:ext cx="7931224" cy="4081640"/>
          </a:xfrm>
        </p:spPr>
        <p:txBody>
          <a:bodyPr/>
          <a:lstStyle/>
          <a:p>
            <a:pPr algn="just"/>
            <a:r>
              <a:rPr lang="it-IT" dirty="0" smtClean="0"/>
              <a:t>I candidati privatisti, al fine del superamento dell’Esame di stato, trasmettono un elaborato,assegnato dal </a:t>
            </a:r>
            <a:r>
              <a:rPr lang="it-IT" dirty="0" err="1" smtClean="0"/>
              <a:t>CDC</a:t>
            </a:r>
            <a:r>
              <a:rPr lang="it-IT" dirty="0" smtClean="0"/>
              <a:t> ed effettuano la presentazione orale  di cui all’art.4 , secondo modalità e calendario individuati e comunicati dall’istituzione scolastica sede d’esame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1661120"/>
          </a:xfrm>
        </p:spPr>
        <p:txBody>
          <a:bodyPr>
            <a:normAutofit/>
          </a:bodyPr>
          <a:lstStyle/>
          <a:p>
            <a:r>
              <a:rPr lang="it-IT" dirty="0" smtClean="0"/>
              <a:t>                 Art.5</a:t>
            </a:r>
            <a:br>
              <a:rPr lang="it-IT" dirty="0" smtClean="0"/>
            </a:br>
            <a:r>
              <a:rPr lang="it-IT" dirty="0" smtClean="0"/>
              <a:t>       Candidati privatisti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L’elaborato, </a:t>
            </a:r>
            <a:r>
              <a:rPr lang="it-IT" dirty="0" smtClean="0">
                <a:solidFill>
                  <a:srgbClr val="FF0000"/>
                </a:solidFill>
              </a:rPr>
              <a:t>che prevede la trattazione integrata di più discipline, consiste in un prodotto originale e coerente con la tematica assegnata dal </a:t>
            </a:r>
            <a:r>
              <a:rPr lang="it-IT" dirty="0" err="1" smtClean="0">
                <a:solidFill>
                  <a:srgbClr val="FF0000"/>
                </a:solidFill>
              </a:rPr>
              <a:t>CDC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dirty="0" smtClean="0"/>
              <a:t>potrà essere realizzato sotto forma di testo scritto o di presentazione multimediale; mette in evidenza le conoscenze, le abilità e le competenze correlate ai traguardi di competenza previsti dalle Indicazioni Nazionali del primo ciclo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943</TotalTime>
  <Words>819</Words>
  <Application>Microsoft Office PowerPoint</Application>
  <PresentationFormat>Presentazione su schermo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Tramonto</vt:lpstr>
      <vt:lpstr>OM concernente gli esami di Stato nel primo ciclo di istruzione </vt:lpstr>
      <vt:lpstr>                    Art.2 Espletamento dell’esame di stato tramite la valutazione del CDC</vt:lpstr>
      <vt:lpstr>                  Art.3  Criteri per la realizzazione degli    elaborati</vt:lpstr>
      <vt:lpstr>                 Art.3 Criteri per la realizzazione degli elaborati  </vt:lpstr>
      <vt:lpstr>                   Art. 4 Modalità di presentazione degli elaborati</vt:lpstr>
      <vt:lpstr>                    Art. 4 Modalità di presentazione degli elaborati </vt:lpstr>
      <vt:lpstr>                   Art. 4</vt:lpstr>
      <vt:lpstr>                 Art. 5          Candidati privatisti   </vt:lpstr>
      <vt:lpstr>                 Art.5        Candidati privatisti </vt:lpstr>
      <vt:lpstr>                 Art. 5           Candidati privatisti    </vt:lpstr>
      <vt:lpstr>                   Art. 6 Modalità e criteri per la valutazione dell’elaborato</vt:lpstr>
      <vt:lpstr>                   Art.7 Modalità per l’attribuzione della valutazione finale  </vt:lpstr>
      <vt:lpstr>                  Art.7 Modalità per l’attribuzione della valutazione finale</vt:lpstr>
      <vt:lpstr>                    Art.7 Modalità per l’attribuzione della valutazione finale    </vt:lpstr>
      <vt:lpstr>                      Art.8 Certificazione delle competenze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concernente gli esami di Stato nel primo ciclo di istruzione</dc:title>
  <dc:creator>Acer</dc:creator>
  <cp:lastModifiedBy>Acer</cp:lastModifiedBy>
  <cp:revision>3</cp:revision>
  <dcterms:created xsi:type="dcterms:W3CDTF">2020-05-08T16:19:13Z</dcterms:created>
  <dcterms:modified xsi:type="dcterms:W3CDTF">2020-05-17T09:27:11Z</dcterms:modified>
</cp:coreProperties>
</file>