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569" autoAdjust="0"/>
  </p:normalViewPr>
  <p:slideViewPr>
    <p:cSldViewPr>
      <p:cViewPr>
        <p:scale>
          <a:sx n="41" d="100"/>
          <a:sy n="41" d="100"/>
        </p:scale>
        <p:origin x="-2226" y="-6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4C99AD-CEF5-421E-B4E9-CD0CA06F109A}" type="datetimeFigureOut">
              <a:rPr lang="it-IT" smtClean="0"/>
              <a:pPr/>
              <a:t>17/05/2020</a:t>
            </a:fld>
            <a:endParaRPr lang="it-IT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2A30AF-6CF2-4F29-B231-4DE106BF590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4C99AD-CEF5-421E-B4E9-CD0CA06F109A}" type="datetimeFigureOut">
              <a:rPr lang="it-IT" smtClean="0"/>
              <a:pPr/>
              <a:t>17/05/2020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2A30AF-6CF2-4F29-B231-4DE106BF590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4C99AD-CEF5-421E-B4E9-CD0CA06F109A}" type="datetimeFigureOut">
              <a:rPr lang="it-IT" smtClean="0"/>
              <a:pPr/>
              <a:t>17/05/2020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2A30AF-6CF2-4F29-B231-4DE106BF590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4C99AD-CEF5-421E-B4E9-CD0CA06F109A}" type="datetimeFigureOut">
              <a:rPr lang="it-IT" smtClean="0"/>
              <a:pPr/>
              <a:t>17/05/2020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2A30AF-6CF2-4F29-B231-4DE106BF590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4C99AD-CEF5-421E-B4E9-CD0CA06F109A}" type="datetimeFigureOut">
              <a:rPr lang="it-IT" smtClean="0"/>
              <a:pPr/>
              <a:t>17/05/2020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2A30AF-6CF2-4F29-B231-4DE106BF590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4C99AD-CEF5-421E-B4E9-CD0CA06F109A}" type="datetimeFigureOut">
              <a:rPr lang="it-IT" smtClean="0"/>
              <a:pPr/>
              <a:t>17/05/2020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2A30AF-6CF2-4F29-B231-4DE106BF590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4C99AD-CEF5-421E-B4E9-CD0CA06F109A}" type="datetimeFigureOut">
              <a:rPr lang="it-IT" smtClean="0"/>
              <a:pPr/>
              <a:t>17/05/2020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2A30AF-6CF2-4F29-B231-4DE106BF590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4C99AD-CEF5-421E-B4E9-CD0CA06F109A}" type="datetimeFigureOut">
              <a:rPr lang="it-IT" smtClean="0"/>
              <a:pPr/>
              <a:t>17/05/2020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2A30AF-6CF2-4F29-B231-4DE106BF590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4C99AD-CEF5-421E-B4E9-CD0CA06F109A}" type="datetimeFigureOut">
              <a:rPr lang="it-IT" smtClean="0"/>
              <a:pPr/>
              <a:t>17/05/2020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2A30AF-6CF2-4F29-B231-4DE106BF590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Rettango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4C99AD-CEF5-421E-B4E9-CD0CA06F109A}" type="datetimeFigureOut">
              <a:rPr lang="it-IT" smtClean="0"/>
              <a:pPr/>
              <a:t>17/05/2020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2A30AF-6CF2-4F29-B231-4DE106BF590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4C99AD-CEF5-421E-B4E9-CD0CA06F109A}" type="datetimeFigureOut">
              <a:rPr lang="it-IT" smtClean="0"/>
              <a:pPr/>
              <a:t>17/05/2020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2A30AF-6CF2-4F29-B231-4DE106BF590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9" name="Elaborazione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Elaborazione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24C99AD-CEF5-421E-B4E9-CD0CA06F109A}" type="datetimeFigureOut">
              <a:rPr lang="it-IT" smtClean="0"/>
              <a:pPr/>
              <a:t>17/05/2020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12A30AF-6CF2-4F29-B231-4DE106BF5907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71600" y="188640"/>
            <a:ext cx="7867600" cy="5445366"/>
          </a:xfrm>
        </p:spPr>
        <p:txBody>
          <a:bodyPr/>
          <a:lstStyle/>
          <a:p>
            <a:pPr algn="just"/>
            <a:r>
              <a:rPr lang="it-IT" dirty="0" smtClean="0"/>
              <a:t>Ordinanza concernente la valutazione finale degli alunni per l’</a:t>
            </a:r>
            <a:r>
              <a:rPr lang="it-IT" dirty="0" err="1" smtClean="0"/>
              <a:t>a.s.</a:t>
            </a:r>
            <a:r>
              <a:rPr lang="it-IT" dirty="0" smtClean="0"/>
              <a:t> 2019/20 e prime disposizioni per il recupero degli apprendimenti</a:t>
            </a:r>
            <a:br>
              <a:rPr lang="it-IT" dirty="0" smtClean="0"/>
            </a:br>
            <a:r>
              <a:rPr lang="it-IT" dirty="0" smtClean="0"/>
              <a:t>Ordinanza </a:t>
            </a:r>
            <a:r>
              <a:rPr lang="it-IT" dirty="0" smtClean="0"/>
              <a:t>Ministeriale n.11 </a:t>
            </a:r>
            <a:r>
              <a:rPr lang="it-IT" dirty="0" smtClean="0"/>
              <a:t>del 16/05/2020</a:t>
            </a:r>
            <a:endParaRPr lang="it-IT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43608" y="548680"/>
            <a:ext cx="7776864" cy="3630048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6732240" y="5661248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Il DS Rita Gaeta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043608" y="0"/>
            <a:ext cx="7890080" cy="1844824"/>
          </a:xfrm>
        </p:spPr>
        <p:txBody>
          <a:bodyPr>
            <a:normAutofit/>
          </a:bodyPr>
          <a:lstStyle/>
          <a:p>
            <a:r>
              <a:rPr lang="it-IT" sz="2800" dirty="0" smtClean="0"/>
              <a:t>Art.6 piano integrazione apprendimenti e piano di apprendimento individualizzato</a:t>
            </a:r>
            <a:endParaRPr lang="it-IT" sz="2800" dirty="0"/>
          </a:p>
        </p:txBody>
      </p:sp>
      <p:sp>
        <p:nvSpPr>
          <p:cNvPr id="5" name="Segnaposto contenuto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 smtClean="0"/>
              <a:t>Per gli alunni ammessi alla classe successiva e nel passaggio alla prima classe della scuola secondaria di primo e di secondo grado, in presenza di valutazioni inferiori a sei decimi o di livelli di apprendimento non consolidato 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it-IT" dirty="0" smtClean="0">
                <a:solidFill>
                  <a:schemeClr val="accent3">
                    <a:lumMod val="75000"/>
                  </a:schemeClr>
                </a:solidFill>
              </a:rPr>
              <a:t>I docenti contitolari della classe e il </a:t>
            </a:r>
            <a:r>
              <a:rPr lang="it-IT" dirty="0" err="1" smtClean="0">
                <a:solidFill>
                  <a:schemeClr val="accent3">
                    <a:lumMod val="75000"/>
                  </a:schemeClr>
                </a:solidFill>
              </a:rPr>
              <a:t>CDC</a:t>
            </a:r>
            <a:r>
              <a:rPr lang="it-IT" dirty="0" smtClean="0">
                <a:solidFill>
                  <a:schemeClr val="accent3">
                    <a:lumMod val="75000"/>
                  </a:schemeClr>
                </a:solidFill>
              </a:rPr>
              <a:t> predispongono un piano di apprendimento individualizzato, in cui sono indicati per ciascuna disciplina gli obiettivi di apprendimento da conseguire o da consolidare, per una proficua prosecuzione del processo di apprendimento nella classe successiva, nonché specifiche strategie per il miglioramento dei livelli di apprendimento</a:t>
            </a:r>
          </a:p>
          <a:p>
            <a:pPr algn="just"/>
            <a:r>
              <a:rPr lang="it-IT" dirty="0" smtClean="0">
                <a:solidFill>
                  <a:schemeClr val="accent3">
                    <a:lumMod val="75000"/>
                  </a:schemeClr>
                </a:solidFill>
              </a:rPr>
              <a:t>Il Piano di apprendimento individualizzato è allegato al documento di valutazione finale</a:t>
            </a:r>
            <a:endParaRPr lang="it-IT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               Art. 6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it-IT" dirty="0" smtClean="0"/>
              <a:t>I docenti contitolari della classe o il </a:t>
            </a:r>
            <a:r>
              <a:rPr lang="it-IT" dirty="0" err="1" smtClean="0"/>
              <a:t>CDC</a:t>
            </a:r>
            <a:r>
              <a:rPr lang="it-IT" dirty="0" smtClean="0"/>
              <a:t> individuano le attività didattiche non svolte rispetto alle progettazioni di inizio anno e i correlati obiettivi di apprendimento e li inseriscono in una nuova progettazione finalizzata alla </a:t>
            </a:r>
            <a:r>
              <a:rPr lang="it-IT" dirty="0" smtClean="0">
                <a:solidFill>
                  <a:schemeClr val="accent3">
                    <a:lumMod val="75000"/>
                  </a:schemeClr>
                </a:solidFill>
              </a:rPr>
              <a:t>definizione di un piano di integrazione degli apprendimenti</a:t>
            </a:r>
            <a:endParaRPr lang="it-IT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 numCol="1">
            <a:normAutofit fontScale="85000" lnSpcReduction="20000"/>
          </a:bodyPr>
          <a:lstStyle/>
          <a:p>
            <a:pPr algn="just"/>
            <a:r>
              <a:rPr lang="it-IT" dirty="0" smtClean="0"/>
              <a:t>Le attività    relative al piano di integrazione degli apprendimenti e al piano di apprendimento individualizzato costituiscono </a:t>
            </a:r>
            <a:r>
              <a:rPr lang="it-IT" dirty="0" smtClean="0">
                <a:solidFill>
                  <a:schemeClr val="accent3">
                    <a:lumMod val="75000"/>
                  </a:schemeClr>
                </a:solidFill>
              </a:rPr>
              <a:t>attività ordinaria e hanno inizio il primo settembre 2020° e proseguiranno, se necessarie, per l’intera durata dell’</a:t>
            </a:r>
            <a:r>
              <a:rPr lang="it-IT" dirty="0" err="1" smtClean="0">
                <a:solidFill>
                  <a:schemeClr val="accent3">
                    <a:lumMod val="75000"/>
                  </a:schemeClr>
                </a:solidFill>
              </a:rPr>
              <a:t>a.s.</a:t>
            </a:r>
            <a:r>
              <a:rPr lang="it-IT" dirty="0" smtClean="0">
                <a:solidFill>
                  <a:schemeClr val="accent3">
                    <a:lumMod val="75000"/>
                  </a:schemeClr>
                </a:solidFill>
              </a:rPr>
              <a:t> 2020-21</a:t>
            </a:r>
            <a:endParaRPr lang="it-IT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              Art.6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it-IT" dirty="0" smtClean="0"/>
              <a:t>Ai sensi del Regolamento sull’autonomia, le attività didattiche di cui all’art. 6 ( piano di integrazione e piano di apprendimento individualizzato) sono realizzate attraverso l’organico dell’autonomia, adottando ogni forma di flessibilità didattica e organizzativa e facendo convergere sul prioritario sostegno agli apprendimenti le iniziative progettuali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it-IT" dirty="0" smtClean="0">
                <a:solidFill>
                  <a:schemeClr val="accent3">
                    <a:lumMod val="75000"/>
                  </a:schemeClr>
                </a:solidFill>
              </a:rPr>
              <a:t>Nel caso di trasferimenti tra istituzioni scolastiche ,il</a:t>
            </a:r>
          </a:p>
          <a:p>
            <a:pPr algn="just">
              <a:buNone/>
            </a:pPr>
            <a:r>
              <a:rPr lang="it-IT" dirty="0" smtClean="0">
                <a:solidFill>
                  <a:schemeClr val="accent3">
                    <a:lumMod val="75000"/>
                  </a:schemeClr>
                </a:solidFill>
              </a:rPr>
              <a:t>    Piano di integrazione degli apprendimenti è trasmesso all’istituzione scolastica di iscrizione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            Art. 10</a:t>
            </a:r>
            <a:br>
              <a:rPr lang="it-IT" dirty="0" smtClean="0"/>
            </a:br>
            <a:r>
              <a:rPr lang="it-IT" dirty="0" smtClean="0"/>
              <a:t>      Disposizioni finali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1259632" y="1988840"/>
            <a:ext cx="7674056" cy="4259560"/>
          </a:xfrm>
        </p:spPr>
        <p:txBody>
          <a:bodyPr/>
          <a:lstStyle/>
          <a:p>
            <a:r>
              <a:rPr lang="it-IT" dirty="0" smtClean="0"/>
              <a:t>Gli scrutini finali concernenti le classi terze della scuola secondaria di primo grado e le classi terminali della secondaria di secondo sono disciplinati da una o più ordinanze del Ministro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39752" y="274638"/>
            <a:ext cx="6593936" cy="1143000"/>
          </a:xfrm>
        </p:spPr>
        <p:txBody>
          <a:bodyPr/>
          <a:lstStyle/>
          <a:p>
            <a:r>
              <a:rPr lang="it-IT" dirty="0" smtClean="0"/>
              <a:t>Finalità e definizione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 smtClean="0"/>
              <a:t>L’attività di valutazione svolta nell’</a:t>
            </a:r>
            <a:r>
              <a:rPr lang="it-IT" dirty="0" err="1" smtClean="0"/>
              <a:t>a.s.</a:t>
            </a:r>
            <a:r>
              <a:rPr lang="it-IT" dirty="0" smtClean="0"/>
              <a:t> 2019/20 anche in modalità a distanza e condotta, ai fini delle valutazione finale, ai sensi della presente ordinanza, trova il suo fondamento nei principi previsti </a:t>
            </a:r>
            <a:r>
              <a:rPr lang="it-IT" dirty="0" smtClean="0">
                <a:solidFill>
                  <a:schemeClr val="accent3">
                    <a:lumMod val="75000"/>
                  </a:schemeClr>
                </a:solidFill>
              </a:rPr>
              <a:t>dall’art.1 del </a:t>
            </a:r>
            <a:r>
              <a:rPr lang="it-IT" dirty="0" err="1" smtClean="0">
                <a:solidFill>
                  <a:schemeClr val="accent3">
                    <a:lumMod val="75000"/>
                  </a:schemeClr>
                </a:solidFill>
              </a:rPr>
              <a:t>D.lgs</a:t>
            </a:r>
            <a:r>
              <a:rPr lang="it-IT" dirty="0" smtClean="0">
                <a:solidFill>
                  <a:schemeClr val="accent3">
                    <a:lumMod val="75000"/>
                  </a:schemeClr>
                </a:solidFill>
              </a:rPr>
              <a:t> n.62/2017 e del decreto legge 8 aprile 2020, n. 22</a:t>
            </a:r>
            <a:endParaRPr lang="it-IT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                    Art.2</a:t>
            </a:r>
            <a:br>
              <a:rPr lang="it-IT" dirty="0" smtClean="0"/>
            </a:br>
            <a:r>
              <a:rPr lang="it-IT" dirty="0" smtClean="0"/>
              <a:t>Progettazione e criteri di valutazione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it-IT" dirty="0" smtClean="0"/>
          </a:p>
          <a:p>
            <a:endParaRPr lang="it-IT" dirty="0" smtClean="0"/>
          </a:p>
          <a:p>
            <a:pPr algn="just"/>
            <a:r>
              <a:rPr lang="it-IT" dirty="0" smtClean="0"/>
              <a:t>I docenti contitolari della classe e i </a:t>
            </a:r>
            <a:r>
              <a:rPr lang="it-IT" dirty="0" err="1" smtClean="0"/>
              <a:t>CDC</a:t>
            </a:r>
            <a:r>
              <a:rPr lang="it-IT" dirty="0" smtClean="0"/>
              <a:t> aggiornano, ove necessario, le progettazioni definite a inizio </a:t>
            </a:r>
            <a:r>
              <a:rPr lang="it-IT" dirty="0" err="1" smtClean="0"/>
              <a:t>a.s.</a:t>
            </a:r>
            <a:r>
              <a:rPr lang="it-IT" dirty="0" smtClean="0"/>
              <a:t>, al fine di rimodulare gli obbiettivi di apprendimento, i mezzi, gli strumenti e le metodologie sulla base delle modalità DAD e individuano, per ciascuna disciplina, i nuclei fondamentali e gli obiettivi di apprendimento non affrontati o che necessitano di approfondimento, da conseguire attraverso il piano di integrazione degli apprendimenti di cui all’art.6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59632" y="0"/>
            <a:ext cx="7674056" cy="1417638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                   Art.2</a:t>
            </a:r>
            <a:br>
              <a:rPr lang="it-IT" dirty="0" smtClean="0"/>
            </a:br>
            <a:r>
              <a:rPr lang="it-IT" dirty="0" smtClean="0"/>
              <a:t>Progettazione e criteri di valutazione 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 smtClean="0"/>
              <a:t>Il Collegio dei docenti integra, ove necessario, i criteri di valutazione degli apprendimenti e del comportamento degli alunni già approvati nel PTOF e ne dà comunicazione alle famiglie attraverso la pubblicazione sul sito, che vale come integrazione pro tempore al piano triennale dell’offerta formativa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608" y="0"/>
            <a:ext cx="7890080" cy="1844824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                  Art.3</a:t>
            </a:r>
            <a:br>
              <a:rPr lang="it-IT" dirty="0" smtClean="0"/>
            </a:br>
            <a:r>
              <a:rPr lang="it-IT" dirty="0" smtClean="0"/>
              <a:t>     Valutazione nel primo ciclo di    istruzione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75656" y="1772816"/>
            <a:ext cx="7458032" cy="4475584"/>
          </a:xfrm>
        </p:spPr>
        <p:txBody>
          <a:bodyPr>
            <a:normAutofit fontScale="92500"/>
          </a:bodyPr>
          <a:lstStyle/>
          <a:p>
            <a:pPr algn="just"/>
            <a:r>
              <a:rPr lang="it-IT" dirty="0" smtClean="0"/>
              <a:t>Gli alunni sono ammessi alla classe successiva in deroga alle disposizioni di cui al </a:t>
            </a:r>
            <a:r>
              <a:rPr lang="it-IT" dirty="0" err="1" smtClean="0"/>
              <a:t>D.lgs</a:t>
            </a:r>
            <a:r>
              <a:rPr lang="it-IT" dirty="0" smtClean="0"/>
              <a:t> n. 62/2017 </a:t>
            </a:r>
          </a:p>
          <a:p>
            <a:pPr algn="just"/>
            <a:r>
              <a:rPr lang="it-IT" dirty="0" smtClean="0"/>
              <a:t>I docenti contitolari della classe o del </a:t>
            </a:r>
            <a:r>
              <a:rPr lang="it-IT" dirty="0" err="1" smtClean="0"/>
              <a:t>CDC</a:t>
            </a:r>
            <a:r>
              <a:rPr lang="it-IT" dirty="0" smtClean="0"/>
              <a:t> procedono alla </a:t>
            </a:r>
            <a:r>
              <a:rPr lang="it-I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valutazione degli apprendimenti sulla base dell’attività effettivamente svolta, in presenza e a distanza sulla base dei criteri e delle modalità deliberate dal collegio dei docenti</a:t>
            </a:r>
            <a:endParaRPr lang="it-IT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                 Art.3</a:t>
            </a:r>
            <a:br>
              <a:rPr lang="it-IT" dirty="0" smtClean="0"/>
            </a:br>
            <a:r>
              <a:rPr lang="it-IT" dirty="0" smtClean="0"/>
              <a:t>             Valutazione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71600" y="1844824"/>
            <a:ext cx="8172400" cy="5013176"/>
          </a:xfrm>
        </p:spPr>
        <p:txBody>
          <a:bodyPr/>
          <a:lstStyle/>
          <a:p>
            <a:pPr algn="just"/>
            <a:r>
              <a:rPr lang="it-IT" dirty="0" smtClean="0"/>
              <a:t>Gli alunni sono </a:t>
            </a:r>
            <a:r>
              <a:rPr lang="it-I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ammessi alla classe successiva anche in presenza di voti inferiori a sei decimi in una o più discipline che vengono riportati </a:t>
            </a:r>
            <a:r>
              <a:rPr lang="it-IT" dirty="0" smtClean="0"/>
              <a:t>nel verbale di scrutinio finale e nel documento di valutazione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        Valutazione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it-IT" dirty="0" smtClean="0"/>
              <a:t>Per gli alunni ammessi alla classe successiva in presenza di votazioni inferiori a sei decimi o comunque di livelli di apprendimento non adeguatamente consolidati, gli insegnanti contitolari della classe e il </a:t>
            </a:r>
            <a:r>
              <a:rPr lang="it-IT" dirty="0" err="1" smtClean="0"/>
              <a:t>CDC</a:t>
            </a:r>
            <a:r>
              <a:rPr lang="it-IT" dirty="0" smtClean="0"/>
              <a:t> predispongono </a:t>
            </a:r>
            <a:r>
              <a:rPr lang="it-I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il piano di apprendimento individualizzato-di cui all’art.6- </a:t>
            </a:r>
            <a:r>
              <a:rPr lang="it-IT" dirty="0" smtClean="0"/>
              <a:t>in cui sono indicati, per ciascuna disciplina, gli obiettivi di apprendimento da conseguire o da consolidare nonché le specifiche strategie per il raggiungimento dei relativi livelli di apprendimento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          Valutazione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31640" y="1196752"/>
            <a:ext cx="7602048" cy="505164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dirty="0" smtClean="0"/>
              <a:t>Nei casi in cui i docenti del </a:t>
            </a:r>
            <a:r>
              <a:rPr lang="it-IT" dirty="0" err="1" smtClean="0"/>
              <a:t>CDC</a:t>
            </a:r>
            <a:r>
              <a:rPr lang="it-IT" dirty="0" smtClean="0"/>
              <a:t> non siano in possesso di alcun elemento valutativo relativo all’alunno, per cause non imputabili alle difficoltà legate alla disponibilità di apparecchiature tecnologiche ovvero alla connettività di rete, bensì a situazioni di mancata o sporadica frequenza delle attività didattiche, già perduranti e opportunamente verbalizzate per il primo periodo didattico, il </a:t>
            </a:r>
            <a:r>
              <a:rPr lang="it-IT" dirty="0" err="1" smtClean="0"/>
              <a:t>CDC</a:t>
            </a:r>
            <a:r>
              <a:rPr lang="it-IT" dirty="0" smtClean="0"/>
              <a:t> con motivazione espressa all’unanimità, </a:t>
            </a:r>
            <a:r>
              <a:rPr lang="it-IT" dirty="0" smtClean="0">
                <a:solidFill>
                  <a:schemeClr val="accent3">
                    <a:lumMod val="75000"/>
                  </a:schemeClr>
                </a:solidFill>
              </a:rPr>
              <a:t>può non ammettere l’alunno alla classe successiva</a:t>
            </a:r>
            <a:endParaRPr lang="it-IT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31640" y="404664"/>
            <a:ext cx="7602048" cy="18002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                 Art.5</a:t>
            </a:r>
            <a:br>
              <a:rPr lang="it-IT" dirty="0" smtClean="0"/>
            </a:br>
            <a:r>
              <a:rPr lang="it-IT" dirty="0" smtClean="0"/>
              <a:t>Particolari disposizioni per la valutazione degli alunni con BES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87624" y="980728"/>
            <a:ext cx="7746064" cy="5267672"/>
          </a:xfrm>
        </p:spPr>
        <p:txBody>
          <a:bodyPr/>
          <a:lstStyle/>
          <a:p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Per gli alunni con disabilità certificata  L.104 si procede alla valutazione sulla base del PEI- Il piano di apprendimento individualizzato , ove necessario, integra il PEI</a:t>
            </a:r>
          </a:p>
          <a:p>
            <a:r>
              <a:rPr lang="it-IT" dirty="0" smtClean="0"/>
              <a:t>Per gli alunni BES e DSA il piano di apprendimento individualizzato integra il PDP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Solstiz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z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148</TotalTime>
  <Words>791</Words>
  <Application>Microsoft Office PowerPoint</Application>
  <PresentationFormat>Presentazione su schermo (4:3)</PresentationFormat>
  <Paragraphs>37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Solstizio</vt:lpstr>
      <vt:lpstr>Ordinanza concernente la valutazione finale degli alunni per l’a.s. 2019/20 e prime disposizioni per il recupero degli apprendimenti Ordinanza Ministeriale n.11 del 16/05/2020</vt:lpstr>
      <vt:lpstr>Finalità e definizione</vt:lpstr>
      <vt:lpstr>                    Art.2 Progettazione e criteri di valutazione</vt:lpstr>
      <vt:lpstr>                   Art.2 Progettazione e criteri di valutazione  </vt:lpstr>
      <vt:lpstr>                  Art.3      Valutazione nel primo ciclo di    istruzione </vt:lpstr>
      <vt:lpstr>                 Art.3              Valutazione </vt:lpstr>
      <vt:lpstr>         Valutazione</vt:lpstr>
      <vt:lpstr>           Valutazione</vt:lpstr>
      <vt:lpstr>                 Art.5 Particolari disposizioni per la valutazione degli alunni con BES</vt:lpstr>
      <vt:lpstr>Art.6 piano integrazione apprendimenti e piano di apprendimento individualizzato</vt:lpstr>
      <vt:lpstr>                Art. 6</vt:lpstr>
      <vt:lpstr>               Art.6</vt:lpstr>
      <vt:lpstr>            Art. 10       Disposizioni finali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Ordinanza concernente la valutazione finale degli alunni per l’a.s. 2019/20 e prime disposizioni per il recupero degli apprendimenti  Bozza in attesa parere CSPI</dc:title>
  <dc:creator>Acer</dc:creator>
  <cp:lastModifiedBy>Acer</cp:lastModifiedBy>
  <cp:revision>3</cp:revision>
  <dcterms:created xsi:type="dcterms:W3CDTF">2020-05-09T06:49:02Z</dcterms:created>
  <dcterms:modified xsi:type="dcterms:W3CDTF">2020-05-17T09:30:35Z</dcterms:modified>
</cp:coreProperties>
</file>