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Garamond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6" roundtripDataSignature="AMtx7mhj0Ewt2Z7VQ3wXkZ8685s6qLJd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Garamond-bold.fntdata"/><Relationship Id="rId12" Type="http://schemas.openxmlformats.org/officeDocument/2006/relationships/font" Target="fonts/Garamond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Garamond-boldItalic.fntdata"/><Relationship Id="rId14" Type="http://schemas.openxmlformats.org/officeDocument/2006/relationships/font" Target="fonts/Garamond-italic.fntdata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503307d2a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1503307d2a0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showMasterSp="0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PanelTitle-GrommetsCombined.png" id="13" name="Google Shape;1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2"/>
          <p:cNvSpPr txBox="1"/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2"/>
          <p:cNvSpPr txBox="1"/>
          <p:nvPr>
            <p:ph idx="1" type="subTitle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" name="Google Shape;16;p12"/>
          <p:cNvSpPr txBox="1"/>
          <p:nvPr>
            <p:ph idx="10" type="dt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1" type="ftr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2"/>
          <p:cNvSpPr txBox="1"/>
          <p:nvPr>
            <p:ph idx="12" type="sldNum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19" name="Google Shape;19;p12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panoramica con didascalia">
  <p:cSld name="Immagine panoramica con didascalia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 txBox="1"/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/>
          <p:nvPr>
            <p:ph idx="2" type="pic"/>
          </p:nvPr>
        </p:nvSpPr>
        <p:spPr>
          <a:xfrm>
            <a:off x="1041427" y="1041399"/>
            <a:ext cx="10105972" cy="3335869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0" name="Google Shape;80;p21"/>
          <p:cNvSpPr txBox="1"/>
          <p:nvPr>
            <p:ph idx="1" type="body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81" name="Google Shape;81;p21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sottotitolo">
  <p:cSld name="Titolo e sottotitolo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/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1" type="body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7" name="Google Shape;87;p22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90" name="Google Shape;90;p22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zione con didascalia">
  <p:cSld name="Citazione con didascalia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1" type="body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2" type="body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5" name="Google Shape;95;p23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98" name="Google Shape;98;p2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99" name="Google Shape;99;p23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00" name="Google Shape;100;p23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">
  <p:cSld name="Scheda nom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4"/>
          <p:cNvSpPr txBox="1"/>
          <p:nvPr>
            <p:ph idx="1" type="body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4" name="Google Shape;104;p24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4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4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 citazione">
  <p:cSld name="Scheda nome citazion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/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5"/>
          <p:cNvSpPr txBox="1"/>
          <p:nvPr>
            <p:ph idx="1" type="body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0" name="Google Shape;110;p25"/>
          <p:cNvSpPr txBox="1"/>
          <p:nvPr>
            <p:ph idx="2" type="body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1" name="Google Shape;111;p25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5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5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14" name="Google Shape;114;p25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15" name="Google Shape;115;p25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16" name="Google Shape;116;p25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o o falso">
  <p:cSld name="Vero o falso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6"/>
          <p:cNvSpPr txBox="1"/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6"/>
          <p:cNvSpPr txBox="1"/>
          <p:nvPr>
            <p:ph idx="1" type="body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0" name="Google Shape;120;p26"/>
          <p:cNvSpPr txBox="1"/>
          <p:nvPr>
            <p:ph idx="2" type="body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1" name="Google Shape;121;p26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6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6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124" name="Google Shape;124;p26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7"/>
          <p:cNvSpPr txBox="1"/>
          <p:nvPr>
            <p:ph idx="1" type="body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28" name="Google Shape;128;p27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7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7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131" name="Google Shape;131;p2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/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8"/>
          <p:cNvSpPr txBox="1"/>
          <p:nvPr>
            <p:ph idx="1" type="body"/>
          </p:nvPr>
        </p:nvSpPr>
        <p:spPr>
          <a:xfrm rot="5400000">
            <a:off x="2565043" y="-287514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35" name="Google Shape;135;p28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8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8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138" name="Google Shape;138;p28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14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" name="Google Shape;26;p14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28" name="Google Shape;28;p14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4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/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" type="body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5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37" name="Google Shape;37;p15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Google Shape;39;p16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16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idx="1" type="body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2" type="body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" type="body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3220"/>
              <a:buNone/>
              <a:defRPr b="0" sz="2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49" name="Google Shape;49;p17"/>
          <p:cNvSpPr txBox="1"/>
          <p:nvPr>
            <p:ph idx="2" type="body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50" name="Google Shape;50;p17"/>
          <p:cNvSpPr txBox="1"/>
          <p:nvPr>
            <p:ph idx="3" type="body"/>
          </p:nvPr>
        </p:nvSpPr>
        <p:spPr>
          <a:xfrm>
            <a:off x="6180671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3220"/>
              <a:buNone/>
              <a:defRPr b="0" sz="2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51" name="Google Shape;51;p17"/>
          <p:cNvSpPr txBox="1"/>
          <p:nvPr>
            <p:ph idx="4" type="body"/>
          </p:nvPr>
        </p:nvSpPr>
        <p:spPr>
          <a:xfrm>
            <a:off x="6180671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7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55" name="Google Shape;55;p1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61" name="Google Shape;61;p18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 txBox="1"/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65" name="Google Shape;65;p19"/>
          <p:cNvSpPr txBox="1"/>
          <p:nvPr>
            <p:ph idx="2" type="body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66" name="Google Shape;66;p19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9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69" name="Google Shape;69;p19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0"/>
          <p:cNvSpPr txBox="1"/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/>
          <p:nvPr>
            <p:ph idx="2" type="pic"/>
          </p:nvPr>
        </p:nvSpPr>
        <p:spPr>
          <a:xfrm>
            <a:off x="8094831" y="1041400"/>
            <a:ext cx="3063347" cy="4775200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3" name="Google Shape;73;p20"/>
          <p:cNvSpPr txBox="1"/>
          <p:nvPr>
            <p:ph idx="1" type="body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74" name="Google Shape;74;p20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jp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PanelContent-GrommetsCombined.png" id="6" name="Google Shape;6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1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" name="Google Shape;11;p11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12.png"/><Relationship Id="rId8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6.jp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6.jp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4" name="Google Shape;144;p1"/>
          <p:cNvSpPr/>
          <p:nvPr/>
        </p:nvSpPr>
        <p:spPr>
          <a:xfrm>
            <a:off x="2202616" y="1411015"/>
            <a:ext cx="7808159" cy="4103960"/>
          </a:xfrm>
          <a:prstGeom prst="rect">
            <a:avLst/>
          </a:prstGeom>
          <a:blipFill rotWithShape="1">
            <a:blip r:embed="rId4">
              <a:alphaModFix/>
            </a:blip>
            <a:tile algn="ctr" flip="none" tx="0" sx="90000" ty="0" sy="100000"/>
          </a:blipFill>
          <a:ln>
            <a:noFill/>
          </a:ln>
          <a:effectLst>
            <a:outerShdw blurRad="114300" sx="98000" rotWithShape="0" algn="t" dir="3000000" dist="139700" sy="98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5" name="Google Shape;145;p1"/>
          <p:cNvSpPr txBox="1"/>
          <p:nvPr>
            <p:ph type="ctrTitle"/>
          </p:nvPr>
        </p:nvSpPr>
        <p:spPr>
          <a:xfrm>
            <a:off x="2698861" y="1871131"/>
            <a:ext cx="6815669" cy="23497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4400"/>
              <a:buFont typeface="Garamond"/>
              <a:buNone/>
            </a:pPr>
            <a:r>
              <a:rPr lang="it-IT" sz="4400">
                <a:solidFill>
                  <a:srgbClr val="212121"/>
                </a:solidFill>
              </a:rPr>
              <a:t>PIANO ESTATE</a:t>
            </a:r>
            <a:endParaRPr/>
          </a:p>
        </p:txBody>
      </p:sp>
      <p:sp>
        <p:nvSpPr>
          <p:cNvPr id="146" name="Google Shape;146;p1"/>
          <p:cNvSpPr txBox="1"/>
          <p:nvPr>
            <p:ph idx="1" type="subTitle"/>
          </p:nvPr>
        </p:nvSpPr>
        <p:spPr>
          <a:xfrm>
            <a:off x="2698861" y="4463715"/>
            <a:ext cx="6815669" cy="514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15"/>
              <a:buNone/>
            </a:pPr>
            <a:r>
              <a:rPr lang="it-IT">
                <a:solidFill>
                  <a:srgbClr val="212121"/>
                </a:solidFill>
              </a:rPr>
              <a:t>SETTEMBRE-DICEMBRE 2022</a:t>
            </a:r>
            <a:endParaRPr/>
          </a:p>
        </p:txBody>
      </p:sp>
      <p:cxnSp>
        <p:nvCxnSpPr>
          <p:cNvPr id="147" name="Google Shape;147;p1"/>
          <p:cNvCxnSpPr/>
          <p:nvPr/>
        </p:nvCxnSpPr>
        <p:spPr>
          <a:xfrm>
            <a:off x="5420895" y="4280121"/>
            <a:ext cx="13716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2"/>
          <p:cNvGrpSpPr/>
          <p:nvPr/>
        </p:nvGrpSpPr>
        <p:grpSpPr>
          <a:xfrm>
            <a:off x="1350683" y="722311"/>
            <a:ext cx="8127999" cy="5413376"/>
            <a:chOff x="0" y="2645"/>
            <a:chExt cx="8127999" cy="5413376"/>
          </a:xfrm>
        </p:grpSpPr>
        <p:sp>
          <p:nvSpPr>
            <p:cNvPr id="153" name="Google Shape;153;p2"/>
            <p:cNvSpPr/>
            <p:nvPr/>
          </p:nvSpPr>
          <p:spPr>
            <a:xfrm rot="5400000">
              <a:off x="4828539" y="-1725189"/>
              <a:ext cx="1397000" cy="520192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CE3D1">
                <a:alpha val="89803"/>
              </a:srgbClr>
            </a:solidFill>
            <a:ln cap="flat" cmpd="sng" w="9525">
              <a:solidFill>
                <a:srgbClr val="ECE3D1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"/>
            <p:cNvSpPr txBox="1"/>
            <p:nvPr/>
          </p:nvSpPr>
          <p:spPr>
            <a:xfrm>
              <a:off x="2926079" y="245467"/>
              <a:ext cx="5133724" cy="12606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83800" spcFirstLastPara="1" rIns="83800" wrap="square" tIns="4190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Garamond"/>
                <a:buChar char="•"/>
              </a:pPr>
              <a:r>
                <a:rPr b="0" i="0" lang="it-IT" sz="22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Da </a:t>
              </a:r>
              <a:r>
                <a:rPr b="1" i="0" lang="it-IT" sz="22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settembre</a:t>
              </a:r>
              <a:r>
                <a:rPr b="0" i="0" lang="it-IT" sz="22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 a </a:t>
              </a:r>
              <a:r>
                <a:rPr b="1" i="0" lang="it-IT" sz="22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dicembre</a:t>
              </a:r>
              <a:r>
                <a:rPr b="0" i="0" lang="it-IT" sz="22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 2022</a:t>
              </a: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0" y="2645"/>
              <a:ext cx="2926080" cy="1746250"/>
            </a:xfrm>
            <a:prstGeom prst="roundRect">
              <a:avLst>
                <a:gd fmla="val 16667" name="adj"/>
              </a:avLst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"/>
            <p:cNvSpPr txBox="1"/>
            <p:nvPr/>
          </p:nvSpPr>
          <p:spPr>
            <a:xfrm>
              <a:off x="85245" y="87890"/>
              <a:ext cx="2755590" cy="15757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152400" spcFirstLastPara="1" rIns="1524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Garamond"/>
                <a:buNone/>
              </a:pPr>
              <a:r>
                <a:rPr b="0" i="0" lang="it-IT" sz="4000" u="none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TEMPI</a:t>
              </a:r>
              <a:endParaRPr b="0" i="0" sz="57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 rot="5400000">
              <a:off x="4828539" y="108373"/>
              <a:ext cx="1397000" cy="520192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CE2">
                <a:alpha val="89803"/>
              </a:srgbClr>
            </a:solidFill>
            <a:ln cap="flat" cmpd="sng" w="9525">
              <a:solidFill>
                <a:srgbClr val="CCDCE2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"/>
            <p:cNvSpPr txBox="1"/>
            <p:nvPr/>
          </p:nvSpPr>
          <p:spPr>
            <a:xfrm>
              <a:off x="2926079" y="2079029"/>
              <a:ext cx="5133724" cy="12606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83800" spcFirstLastPara="1" rIns="83800" wrap="square" tIns="4190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Garamond"/>
                <a:buChar char="•"/>
              </a:pPr>
              <a:r>
                <a:rPr b="0" i="0" lang="it-IT" sz="22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Alunni segnalati dal </a:t>
              </a:r>
              <a:r>
                <a:rPr b="1" i="0" lang="it-IT" sz="22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Consiglio di classe </a:t>
              </a:r>
              <a:r>
                <a:rPr b="0" i="0" lang="it-IT" sz="22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con particolare riguardo verso i ragazzi che afferiscono all’area </a:t>
              </a:r>
              <a:r>
                <a:rPr b="1" i="0" lang="it-IT" sz="22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BES</a:t>
              </a:r>
              <a:r>
                <a:rPr b="0" i="0" lang="it-IT" sz="22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, previa autorizzazione delle famiglie</a:t>
              </a:r>
              <a:endParaRPr b="0" i="0" sz="2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0" y="1836208"/>
              <a:ext cx="2926080" cy="1746250"/>
            </a:xfrm>
            <a:prstGeom prst="roundRect">
              <a:avLst>
                <a:gd fmla="val 16667" name="adj"/>
              </a:avLst>
            </a:prstGeom>
            <a:blipFill rotWithShape="1">
              <a:blip r:embed="rId4">
                <a:alphaModFix/>
              </a:blip>
              <a:tile algn="tl" flip="none" tx="0" sx="100000" ty="0" sy="100000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"/>
            <p:cNvSpPr txBox="1"/>
            <p:nvPr/>
          </p:nvSpPr>
          <p:spPr>
            <a:xfrm>
              <a:off x="85245" y="1921453"/>
              <a:ext cx="2755590" cy="15757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129525" spcFirstLastPara="1" rIns="129525" wrap="square" tIns="6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Garamond"/>
                <a:buNone/>
              </a:pPr>
              <a:r>
                <a:rPr b="0" i="0" lang="it-IT" sz="3400" u="none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ALUNNI COINVOLTI</a:t>
              </a: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 rot="5400000">
              <a:off x="4828539" y="1941936"/>
              <a:ext cx="1397000" cy="520192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D6CBCD">
                <a:alpha val="89803"/>
              </a:srgbClr>
            </a:solidFill>
            <a:ln cap="flat" cmpd="sng" w="9525">
              <a:solidFill>
                <a:srgbClr val="D6CBCD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"/>
            <p:cNvSpPr txBox="1"/>
            <p:nvPr/>
          </p:nvSpPr>
          <p:spPr>
            <a:xfrm>
              <a:off x="2926079" y="3912592"/>
              <a:ext cx="5133724" cy="12606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83800" spcFirstLastPara="1" rIns="83800" wrap="square" tIns="4190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Garamond"/>
                <a:buChar char="•"/>
              </a:pPr>
              <a:r>
                <a:rPr b="0" i="0" lang="it-IT" sz="22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Rinforzo e potenziamento delle </a:t>
              </a:r>
              <a:r>
                <a:rPr b="1" i="0" lang="it-IT" sz="22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competenze  relazionali, comunicative e disciplinari </a:t>
              </a:r>
              <a:r>
                <a:rPr b="0" i="0" lang="it-IT" sz="22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attraverso moduli interdisciplinari</a:t>
              </a:r>
              <a:endParaRPr b="0" i="0" sz="2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0" y="3669771"/>
              <a:ext cx="2926080" cy="1746250"/>
            </a:xfrm>
            <a:prstGeom prst="roundRect">
              <a:avLst>
                <a:gd fmla="val 16667" name="adj"/>
              </a:avLst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"/>
            <p:cNvSpPr txBox="1"/>
            <p:nvPr/>
          </p:nvSpPr>
          <p:spPr>
            <a:xfrm>
              <a:off x="85245" y="3755016"/>
              <a:ext cx="2755590" cy="15757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129525" spcFirstLastPara="1" rIns="129525" wrap="square" tIns="6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Garamond"/>
                <a:buNone/>
              </a:pPr>
              <a:r>
                <a:rPr b="0" i="0" lang="it-IT" sz="3400" u="none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OBIETTIVI</a:t>
              </a:r>
              <a:endParaRPr/>
            </a:p>
          </p:txBody>
        </p:sp>
      </p:grpSp>
      <p:pic>
        <p:nvPicPr>
          <p:cNvPr id="165" name="Google Shape;165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 rot="-2953442">
            <a:off x="9788646" y="825105"/>
            <a:ext cx="1325631" cy="1425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824144" y="2500779"/>
            <a:ext cx="1390703" cy="1390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514972" y="4751294"/>
            <a:ext cx="1909268" cy="1272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"/>
          <p:cNvSpPr/>
          <p:nvPr/>
        </p:nvSpPr>
        <p:spPr>
          <a:xfrm>
            <a:off x="6356303" y="2644588"/>
            <a:ext cx="3473503" cy="1748118"/>
          </a:xfrm>
          <a:prstGeom prst="roundRect">
            <a:avLst>
              <a:gd fmla="val 16667" name="adj"/>
            </a:avLst>
          </a:prstGeom>
          <a:noFill/>
          <a:ln cap="flat" cmpd="sng" w="15875">
            <a:solidFill>
              <a:srgbClr val="7C6C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2019300" y="842961"/>
            <a:ext cx="8658225" cy="110013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3DBCD"/>
              </a:gs>
              <a:gs pos="100000">
                <a:srgbClr val="E4A87F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MODULI INTERDISCIPLINARI</a:t>
            </a:r>
            <a:endParaRPr/>
          </a:p>
        </p:txBody>
      </p:sp>
      <p:pic>
        <p:nvPicPr>
          <p:cNvPr id="174" name="Google Shape;17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08129">
            <a:off x="1490665" y="1610566"/>
            <a:ext cx="4354323" cy="435432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"/>
          <p:cNvSpPr txBox="1"/>
          <p:nvPr/>
        </p:nvSpPr>
        <p:spPr>
          <a:xfrm rot="-835833">
            <a:off x="1945824" y="2413338"/>
            <a:ext cx="3072958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«</a:t>
            </a:r>
            <a:r>
              <a:rPr b="1" i="0" lang="it-IT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L’ECO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DI ABBIATEGRASSO</a:t>
            </a:r>
            <a:r>
              <a:rPr b="0" i="0" lang="it-IT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»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UNA VERA E PROPRIA REDAZIONE ALL’OPERA PER REALIZZARE UN GIORNALINO DIGITALE</a:t>
            </a:r>
            <a:endParaRPr/>
          </a:p>
        </p:txBody>
      </p:sp>
      <p:sp>
        <p:nvSpPr>
          <p:cNvPr id="176" name="Google Shape;176;p3"/>
          <p:cNvSpPr txBox="1"/>
          <p:nvPr/>
        </p:nvSpPr>
        <p:spPr>
          <a:xfrm>
            <a:off x="6472518" y="2770094"/>
            <a:ext cx="33528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OBIETTIVI: sperimentare forme diverse di scrittura, collaborando per un obiettivo comune.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Documentarsi, confrontarsi e sostenere un’idea. </a:t>
            </a:r>
            <a:endParaRPr/>
          </a:p>
        </p:txBody>
      </p:sp>
      <p:pic>
        <p:nvPicPr>
          <p:cNvPr id="177" name="Google Shape;17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29806" y="2073309"/>
            <a:ext cx="999270" cy="99927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178" name="Google Shape;178;p3"/>
          <p:cNvSpPr/>
          <p:nvPr/>
        </p:nvSpPr>
        <p:spPr>
          <a:xfrm rot="329017">
            <a:off x="5236357" y="2135609"/>
            <a:ext cx="1344057" cy="365786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2"/>
          </a:solidFill>
          <a:ln cap="flat" cmpd="sng" w="15875">
            <a:solidFill>
              <a:srgbClr val="7C6C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79" name="Google Shape;179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0329440" y="5178830"/>
            <a:ext cx="849547" cy="91379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"/>
          <p:cNvSpPr/>
          <p:nvPr/>
        </p:nvSpPr>
        <p:spPr>
          <a:xfrm>
            <a:off x="7557247" y="5253319"/>
            <a:ext cx="2772193" cy="69028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TEMPI: due ore alla settimana per 3 mesi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"/>
          <p:cNvSpPr/>
          <p:nvPr/>
        </p:nvSpPr>
        <p:spPr>
          <a:xfrm>
            <a:off x="6356303" y="2644588"/>
            <a:ext cx="3473503" cy="1748118"/>
          </a:xfrm>
          <a:prstGeom prst="roundRect">
            <a:avLst>
              <a:gd fmla="val 16667" name="adj"/>
            </a:avLst>
          </a:prstGeom>
          <a:noFill/>
          <a:ln cap="flat" cmpd="sng" w="15875">
            <a:solidFill>
              <a:srgbClr val="7C6C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6" name="Google Shape;186;p4"/>
          <p:cNvSpPr/>
          <p:nvPr/>
        </p:nvSpPr>
        <p:spPr>
          <a:xfrm>
            <a:off x="2019300" y="842961"/>
            <a:ext cx="8658225" cy="110013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3DBCD"/>
              </a:gs>
              <a:gs pos="100000">
                <a:srgbClr val="E4A87F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</a:pPr>
            <a:r>
              <a:rPr b="0" i="0" lang="it-IT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MODULI INTERDISCIPLINARI</a:t>
            </a:r>
            <a:endParaRPr/>
          </a:p>
        </p:txBody>
      </p:sp>
      <p:pic>
        <p:nvPicPr>
          <p:cNvPr id="187" name="Google Shape;18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08129">
            <a:off x="1490665" y="1610566"/>
            <a:ext cx="4354323" cy="4354323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4"/>
          <p:cNvSpPr txBox="1"/>
          <p:nvPr/>
        </p:nvSpPr>
        <p:spPr>
          <a:xfrm rot="-835833">
            <a:off x="1945824" y="2551838"/>
            <a:ext cx="3072958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</a:pPr>
            <a:r>
              <a:rPr b="0" i="0" lang="it-IT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«</a:t>
            </a:r>
            <a:r>
              <a:rPr b="1" i="0" lang="it-IT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L’ORA DEL CODICE</a:t>
            </a:r>
            <a:r>
              <a:rPr b="0" i="0" lang="it-IT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»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</a:pPr>
            <a:r>
              <a:rPr b="0" i="0" lang="it-IT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PROPOSTA DI ATTIVITÀ LOGICO-MATEMATICHE E UTILIZZO DI PROGRAMMI DI CODING</a:t>
            </a:r>
            <a:endParaRPr/>
          </a:p>
        </p:txBody>
      </p:sp>
      <p:sp>
        <p:nvSpPr>
          <p:cNvPr id="189" name="Google Shape;189;p4"/>
          <p:cNvSpPr/>
          <p:nvPr/>
        </p:nvSpPr>
        <p:spPr>
          <a:xfrm rot="329017">
            <a:off x="5236357" y="2135609"/>
            <a:ext cx="1344057" cy="365786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2"/>
          </a:solidFill>
          <a:ln cap="flat" cmpd="sng" w="15875">
            <a:solidFill>
              <a:srgbClr val="7C6C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90" name="Google Shape;19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0329440" y="5178830"/>
            <a:ext cx="849547" cy="91379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4"/>
          <p:cNvSpPr/>
          <p:nvPr/>
        </p:nvSpPr>
        <p:spPr>
          <a:xfrm>
            <a:off x="7557247" y="5253319"/>
            <a:ext cx="2772193" cy="69028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</a:pPr>
            <a:r>
              <a:rPr b="0" i="0" lang="it-IT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TEMPI: due ore alla settimana per 4 mesi</a:t>
            </a:r>
            <a:endParaRPr/>
          </a:p>
        </p:txBody>
      </p:sp>
      <p:sp>
        <p:nvSpPr>
          <p:cNvPr id="192" name="Google Shape;192;p4"/>
          <p:cNvSpPr txBox="1"/>
          <p:nvPr/>
        </p:nvSpPr>
        <p:spPr>
          <a:xfrm>
            <a:off x="6542160" y="2711833"/>
            <a:ext cx="3101788" cy="2154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attività logico-matematiche (Bebras, kangourou).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Applicazione pratica altri programmi di coding (Scratch, code.org)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Robot MBot.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it-IT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93" name="Google Shape;19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-5669531">
            <a:off x="9012274" y="1932298"/>
            <a:ext cx="1466591" cy="1504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"/>
          <p:cNvSpPr/>
          <p:nvPr/>
        </p:nvSpPr>
        <p:spPr>
          <a:xfrm>
            <a:off x="6356303" y="2644588"/>
            <a:ext cx="3473503" cy="1748118"/>
          </a:xfrm>
          <a:prstGeom prst="roundRect">
            <a:avLst>
              <a:gd fmla="val 16667" name="adj"/>
            </a:avLst>
          </a:prstGeom>
          <a:noFill/>
          <a:ln cap="flat" cmpd="sng" w="15875">
            <a:solidFill>
              <a:srgbClr val="7C6C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9" name="Google Shape;199;p5"/>
          <p:cNvSpPr/>
          <p:nvPr/>
        </p:nvSpPr>
        <p:spPr>
          <a:xfrm>
            <a:off x="2019300" y="842961"/>
            <a:ext cx="8658225" cy="110013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3DBCD"/>
              </a:gs>
              <a:gs pos="100000">
                <a:srgbClr val="E4A87F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</a:pPr>
            <a:r>
              <a:rPr b="0" i="0" lang="it-IT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MODULI INTERDISCIPLINARI</a:t>
            </a:r>
            <a:endParaRPr/>
          </a:p>
        </p:txBody>
      </p:sp>
      <p:pic>
        <p:nvPicPr>
          <p:cNvPr id="200" name="Google Shape;20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08129">
            <a:off x="1490665" y="1610566"/>
            <a:ext cx="4354323" cy="4354323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5"/>
          <p:cNvSpPr txBox="1"/>
          <p:nvPr/>
        </p:nvSpPr>
        <p:spPr>
          <a:xfrm rot="-835833">
            <a:off x="1945824" y="2413340"/>
            <a:ext cx="3072958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</a:pPr>
            <a:r>
              <a:rPr b="1" lang="it-IT" sz="18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SENTI COME SUONA LA MIA SCUOLA!</a:t>
            </a:r>
            <a:endParaRPr b="1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</a:pPr>
            <a:r>
              <a:rPr lang="it-IT" sz="18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PRODUZIONE DI UN BRANO MUSICALE IN TUTTE LE SUE FASI CREATIVE</a:t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2" name="Google Shape;202;p5"/>
          <p:cNvSpPr/>
          <p:nvPr/>
        </p:nvSpPr>
        <p:spPr>
          <a:xfrm rot="329017">
            <a:off x="5236357" y="2135609"/>
            <a:ext cx="1344057" cy="365786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2"/>
          </a:solidFill>
          <a:ln cap="flat" cmpd="sng" w="15875">
            <a:solidFill>
              <a:srgbClr val="7C6C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03" name="Google Shape;20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0329440" y="5178830"/>
            <a:ext cx="849547" cy="913799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5"/>
          <p:cNvSpPr/>
          <p:nvPr/>
        </p:nvSpPr>
        <p:spPr>
          <a:xfrm>
            <a:off x="7557247" y="5253319"/>
            <a:ext cx="2772193" cy="69028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</a:pPr>
            <a:r>
              <a:rPr b="0" i="0" lang="it-IT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TEMPI: due ore alla settimana per </a:t>
            </a:r>
            <a:r>
              <a:rPr lang="it-IT" sz="18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r>
              <a:rPr b="0" i="0" lang="it-IT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mesi</a:t>
            </a:r>
            <a:endParaRPr/>
          </a:p>
        </p:txBody>
      </p:sp>
      <p:sp>
        <p:nvSpPr>
          <p:cNvPr id="205" name="Google Shape;205;p5"/>
          <p:cNvSpPr txBox="1"/>
          <p:nvPr/>
        </p:nvSpPr>
        <p:spPr>
          <a:xfrm>
            <a:off x="6542160" y="2849008"/>
            <a:ext cx="3101788" cy="1877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Scelta del genere musicale e della tematica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Produzione di testo e musica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Arrangiamento e mastering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it-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Pubblicazione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it-IT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06" name="Google Shape;20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-5669531">
            <a:off x="9012274" y="1932298"/>
            <a:ext cx="1466591" cy="1504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"/>
          <p:cNvSpPr/>
          <p:nvPr/>
        </p:nvSpPr>
        <p:spPr>
          <a:xfrm>
            <a:off x="6356303" y="2644588"/>
            <a:ext cx="3473503" cy="1748118"/>
          </a:xfrm>
          <a:prstGeom prst="roundRect">
            <a:avLst>
              <a:gd fmla="val 16667" name="adj"/>
            </a:avLst>
          </a:prstGeom>
          <a:noFill/>
          <a:ln cap="flat" cmpd="sng" w="15875">
            <a:solidFill>
              <a:srgbClr val="7C6C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2" name="Google Shape;212;p6"/>
          <p:cNvSpPr/>
          <p:nvPr/>
        </p:nvSpPr>
        <p:spPr>
          <a:xfrm>
            <a:off x="2019300" y="842961"/>
            <a:ext cx="8658225" cy="110013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3DBCD"/>
              </a:gs>
              <a:gs pos="100000">
                <a:srgbClr val="E4A87F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MODULI INTERDISCIPLINARI</a:t>
            </a:r>
            <a:endParaRPr/>
          </a:p>
        </p:txBody>
      </p:sp>
      <p:pic>
        <p:nvPicPr>
          <p:cNvPr id="213" name="Google Shape;21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08129">
            <a:off x="1490665" y="1610566"/>
            <a:ext cx="4354323" cy="4354323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6"/>
          <p:cNvSpPr txBox="1"/>
          <p:nvPr/>
        </p:nvSpPr>
        <p:spPr>
          <a:xfrm rot="-835833">
            <a:off x="1958958" y="2609040"/>
            <a:ext cx="3072958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MUOVENDOMI, COMUNICO.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IL MOVIMENTO COME GIOCO DI SQUADRA E COME FORMA DI COMUNICAZIONE NON VERBALE</a:t>
            </a:r>
            <a:endParaRPr/>
          </a:p>
        </p:txBody>
      </p:sp>
      <p:sp>
        <p:nvSpPr>
          <p:cNvPr id="215" name="Google Shape;215;p6"/>
          <p:cNvSpPr txBox="1"/>
          <p:nvPr/>
        </p:nvSpPr>
        <p:spPr>
          <a:xfrm>
            <a:off x="6472518" y="2770094"/>
            <a:ext cx="33528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OBIETTIVI: Favorire una corretta relazione tra pari, sia attraverso i giochi di squadra, sia utilizzando forme di comunicazione non verbale.</a:t>
            </a:r>
            <a:endParaRPr/>
          </a:p>
        </p:txBody>
      </p:sp>
      <p:pic>
        <p:nvPicPr>
          <p:cNvPr id="216" name="Google Shape;21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29806" y="2073309"/>
            <a:ext cx="999270" cy="99927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17" name="Google Shape;217;p6"/>
          <p:cNvSpPr/>
          <p:nvPr/>
        </p:nvSpPr>
        <p:spPr>
          <a:xfrm rot="329017">
            <a:off x="5236357" y="2135609"/>
            <a:ext cx="1344057" cy="365786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2"/>
          </a:solidFill>
          <a:ln cap="flat" cmpd="sng" w="15875">
            <a:solidFill>
              <a:srgbClr val="7C6C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18" name="Google Shape;21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0329440" y="5178830"/>
            <a:ext cx="849547" cy="913799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6"/>
          <p:cNvSpPr/>
          <p:nvPr/>
        </p:nvSpPr>
        <p:spPr>
          <a:xfrm>
            <a:off x="7557247" y="5253319"/>
            <a:ext cx="2772193" cy="69028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TEMPI: due ore alla settimana per 3 mesi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503307d2a0_0_0"/>
          <p:cNvSpPr/>
          <p:nvPr/>
        </p:nvSpPr>
        <p:spPr>
          <a:xfrm>
            <a:off x="2019300" y="842961"/>
            <a:ext cx="8658300" cy="11001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3DBCD"/>
              </a:gs>
              <a:gs pos="100000">
                <a:srgbClr val="E4A87F"/>
              </a:gs>
            </a:gsLst>
            <a:lin ang="5400012" scaled="0"/>
          </a:gra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MODULI INTERDISCIPLINARI</a:t>
            </a:r>
            <a:endParaRPr/>
          </a:p>
        </p:txBody>
      </p:sp>
      <p:pic>
        <p:nvPicPr>
          <p:cNvPr id="225" name="Google Shape;225;g1503307d2a0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08129">
            <a:off x="1490665" y="1610566"/>
            <a:ext cx="4354323" cy="435432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1503307d2a0_0_0"/>
          <p:cNvSpPr txBox="1"/>
          <p:nvPr/>
        </p:nvSpPr>
        <p:spPr>
          <a:xfrm rot="-835826">
            <a:off x="1997933" y="3146090"/>
            <a:ext cx="3072980" cy="769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LABORATORIO</a:t>
            </a:r>
            <a:endParaRPr b="1" sz="2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DI ARTE</a:t>
            </a:r>
            <a:endParaRPr b="1" sz="1800"/>
          </a:p>
        </p:txBody>
      </p:sp>
      <p:pic>
        <p:nvPicPr>
          <p:cNvPr id="227" name="Google Shape;227;g1503307d2a0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0329440" y="5178830"/>
            <a:ext cx="849547" cy="913798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1503307d2a0_0_0"/>
          <p:cNvSpPr/>
          <p:nvPr/>
        </p:nvSpPr>
        <p:spPr>
          <a:xfrm>
            <a:off x="7557247" y="5253319"/>
            <a:ext cx="2772300" cy="690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TEMPI: due ore alla settimana per 3 mesi</a:t>
            </a:r>
            <a:endParaRPr/>
          </a:p>
        </p:txBody>
      </p:sp>
      <p:pic>
        <p:nvPicPr>
          <p:cNvPr id="229" name="Google Shape;229;g1503307d2a0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35250" y="2562450"/>
            <a:ext cx="2036874" cy="1791124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1503307d2a0_0_0"/>
          <p:cNvSpPr txBox="1"/>
          <p:nvPr/>
        </p:nvSpPr>
        <p:spPr>
          <a:xfrm>
            <a:off x="8225775" y="3073500"/>
            <a:ext cx="203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Garamond"/>
                <a:ea typeface="Garamond"/>
                <a:cs typeface="Garamond"/>
                <a:sym typeface="Garamond"/>
              </a:rPr>
              <a:t>WORK IN PROGRESS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rganico">
  <a:themeElements>
    <a:clrScheme name="Organico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2022-06-28T19:52:44Z</dcterms:created>
  <dc:creator>VIAGGI ROBERTO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f5fe31f-9de1-4167-a753-111c0df8115f_Enabled">
    <vt:lpwstr>true</vt:lpwstr>
  </property>
  <property fmtid="{D5CDD505-2E9C-101B-9397-08002B2CF9AE}" pid="3" name="MSIP_Label_5f5fe31f-9de1-4167-a753-111c0df8115f_SetDate">
    <vt:lpwstr>2022-06-28T22:11:25Z</vt:lpwstr>
  </property>
  <property fmtid="{D5CDD505-2E9C-101B-9397-08002B2CF9AE}" pid="4" name="MSIP_Label_5f5fe31f-9de1-4167-a753-111c0df8115f_Method">
    <vt:lpwstr>Standard</vt:lpwstr>
  </property>
  <property fmtid="{D5CDD505-2E9C-101B-9397-08002B2CF9AE}" pid="5" name="MSIP_Label_5f5fe31f-9de1-4167-a753-111c0df8115f_Name">
    <vt:lpwstr>5f5fe31f-9de1-4167-a753-111c0df8115f</vt:lpwstr>
  </property>
  <property fmtid="{D5CDD505-2E9C-101B-9397-08002B2CF9AE}" pid="6" name="MSIP_Label_5f5fe31f-9de1-4167-a753-111c0df8115f_SiteId">
    <vt:lpwstr>cc4baf00-15c9-48dd-9f59-88c98bde2be7</vt:lpwstr>
  </property>
  <property fmtid="{D5CDD505-2E9C-101B-9397-08002B2CF9AE}" pid="7" name="MSIP_Label_5f5fe31f-9de1-4167-a753-111c0df8115f_ActionId">
    <vt:lpwstr>c1be52a2-22e9-45f2-a2f5-3140619eeeff</vt:lpwstr>
  </property>
  <property fmtid="{D5CDD505-2E9C-101B-9397-08002B2CF9AE}" pid="8" name="MSIP_Label_5f5fe31f-9de1-4167-a753-111c0df8115f_ContentBits">
    <vt:lpwstr>0</vt:lpwstr>
  </property>
</Properties>
</file>