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custom-properties+xml" PartName="/docProps/custom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6858000" cx="12192000"/>
  <p:notesSz cx="6858000" cy="9144000"/>
  <p:embeddedFontLst>
    <p:embeddedFont>
      <p:font typeface="Garamond"/>
      <p:regular r:id="rId10"/>
      <p:bold r:id="rId11"/>
      <p:italic r:id="rId12"/>
      <p:boldItalic r:id="rId13"/>
    </p:embeddedFont>
    <p:embeddedFont>
      <p:font typeface="Nunito"/>
      <p:regular r:id="rId14"/>
      <p:bold r:id="rId15"/>
      <p:italic r:id="rId16"/>
      <p:bold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8" roundtripDataSignature="AMtx7mh6EGOoJIJYDdzAQtfsKAwy7mkBx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DA519C4D-3705-4483-A6E2-18143CC284A4}">
  <a:tblStyle styleId="{DA519C4D-3705-4483-A6E2-18143CC284A4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Garamond-bold.fntdata"/><Relationship Id="rId10" Type="http://schemas.openxmlformats.org/officeDocument/2006/relationships/font" Target="fonts/Garamond-regular.fntdata"/><Relationship Id="rId13" Type="http://schemas.openxmlformats.org/officeDocument/2006/relationships/font" Target="fonts/Garamond-boldItalic.fntdata"/><Relationship Id="rId12" Type="http://schemas.openxmlformats.org/officeDocument/2006/relationships/font" Target="fonts/Garamond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Nunito-bold.fntdata"/><Relationship Id="rId14" Type="http://schemas.openxmlformats.org/officeDocument/2006/relationships/font" Target="fonts/Nunito-regular.fntdata"/><Relationship Id="rId17" Type="http://schemas.openxmlformats.org/officeDocument/2006/relationships/font" Target="fonts/Nunito-boldItalic.fntdata"/><Relationship Id="rId16" Type="http://schemas.openxmlformats.org/officeDocument/2006/relationships/font" Target="fonts/Nunit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customschemas.google.com/relationships/presentationmetadata" Target="meta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titolo" showMasterSp="0" type="title">
  <p:cSld name="TITL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D-PanelTitle-GrommetsCombined.png" id="13" name="Google Shape;13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12"/>
          <p:cNvSpPr txBox="1"/>
          <p:nvPr>
            <p:ph type="ctrTitle"/>
          </p:nvPr>
        </p:nvSpPr>
        <p:spPr>
          <a:xfrm>
            <a:off x="2692398" y="1871131"/>
            <a:ext cx="6815669" cy="151553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Garamond"/>
              <a:buNone/>
              <a:defRPr sz="5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2"/>
          <p:cNvSpPr txBox="1"/>
          <p:nvPr>
            <p:ph idx="1" type="subTitle"/>
          </p:nvPr>
        </p:nvSpPr>
        <p:spPr>
          <a:xfrm>
            <a:off x="2692398" y="3657597"/>
            <a:ext cx="6815669" cy="13208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420"/>
              </a:spcBef>
              <a:spcAft>
                <a:spcPts val="0"/>
              </a:spcAft>
              <a:buSzPts val="2415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spcBef>
                <a:spcPts val="600"/>
              </a:spcBef>
              <a:spcAft>
                <a:spcPts val="0"/>
              </a:spcAft>
              <a:buSzPts val="23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00"/>
              </a:spcBef>
              <a:spcAft>
                <a:spcPts val="0"/>
              </a:spcAft>
              <a:buSzPts val="207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600"/>
              </a:spcBef>
              <a:spcAft>
                <a:spcPts val="0"/>
              </a:spcAft>
              <a:buSzPts val="184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600"/>
              </a:spcBef>
              <a:spcAft>
                <a:spcPts val="600"/>
              </a:spcAft>
              <a:buSzPts val="161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6" name="Google Shape;16;p12"/>
          <p:cNvSpPr txBox="1"/>
          <p:nvPr>
            <p:ph idx="10" type="dt"/>
          </p:nvPr>
        </p:nvSpPr>
        <p:spPr>
          <a:xfrm>
            <a:off x="7983232" y="5037663"/>
            <a:ext cx="89746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2"/>
          <p:cNvSpPr txBox="1"/>
          <p:nvPr>
            <p:ph idx="11" type="ftr"/>
          </p:nvPr>
        </p:nvSpPr>
        <p:spPr>
          <a:xfrm>
            <a:off x="2692397" y="5037663"/>
            <a:ext cx="5214635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12"/>
          <p:cNvSpPr txBox="1"/>
          <p:nvPr>
            <p:ph idx="12" type="sldNum"/>
          </p:nvPr>
        </p:nvSpPr>
        <p:spPr>
          <a:xfrm>
            <a:off x="8956900" y="5037663"/>
            <a:ext cx="55116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cxnSp>
        <p:nvCxnSpPr>
          <p:cNvPr id="19" name="Google Shape;19;p12"/>
          <p:cNvCxnSpPr/>
          <p:nvPr/>
        </p:nvCxnSpPr>
        <p:spPr>
          <a:xfrm>
            <a:off x="2692399" y="3522131"/>
            <a:ext cx="6815668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magine panoramica con didascalia">
  <p:cSld name="Immagine panoramica con didascalia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1"/>
          <p:cNvSpPr txBox="1"/>
          <p:nvPr>
            <p:ph type="title"/>
          </p:nvPr>
        </p:nvSpPr>
        <p:spPr>
          <a:xfrm>
            <a:off x="1295401" y="4815415"/>
            <a:ext cx="9609666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Garamond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1"/>
          <p:cNvSpPr/>
          <p:nvPr>
            <p:ph idx="2" type="pic"/>
          </p:nvPr>
        </p:nvSpPr>
        <p:spPr>
          <a:xfrm>
            <a:off x="1041427" y="1041399"/>
            <a:ext cx="10105972" cy="3335869"/>
          </a:xfrm>
          <a:prstGeom prst="roundRect">
            <a:avLst>
              <a:gd fmla="val 0" name="adj"/>
            </a:avLst>
          </a:prstGeom>
          <a:noFill/>
          <a:ln cap="flat" cmpd="thickThin" w="5715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80" name="Google Shape;80;p21"/>
          <p:cNvSpPr txBox="1"/>
          <p:nvPr>
            <p:ph idx="1" type="body"/>
          </p:nvPr>
        </p:nvSpPr>
        <p:spPr>
          <a:xfrm>
            <a:off x="1295401" y="5382153"/>
            <a:ext cx="9609666" cy="493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280"/>
              </a:spcBef>
              <a:spcAft>
                <a:spcPts val="0"/>
              </a:spcAft>
              <a:buSzPts val="1610"/>
              <a:buNone/>
              <a:defRPr sz="14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380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15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035"/>
              <a:buNone/>
              <a:defRPr sz="900"/>
            </a:lvl9pPr>
          </a:lstStyle>
          <a:p/>
        </p:txBody>
      </p:sp>
      <p:sp>
        <p:nvSpPr>
          <p:cNvPr id="81" name="Google Shape;81;p21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1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1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sottotitolo">
  <p:cSld name="Titolo e sottotitolo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2"/>
          <p:cNvSpPr txBox="1"/>
          <p:nvPr>
            <p:ph type="title"/>
          </p:nvPr>
        </p:nvSpPr>
        <p:spPr>
          <a:xfrm>
            <a:off x="1303868" y="982132"/>
            <a:ext cx="9592732" cy="29548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Garamond"/>
              <a:buNone/>
              <a:defRPr b="0" sz="32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22"/>
          <p:cNvSpPr txBox="1"/>
          <p:nvPr>
            <p:ph idx="1" type="body"/>
          </p:nvPr>
        </p:nvSpPr>
        <p:spPr>
          <a:xfrm>
            <a:off x="1303868" y="4343399"/>
            <a:ext cx="9592732" cy="15324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400"/>
              </a:spcBef>
              <a:spcAft>
                <a:spcPts val="0"/>
              </a:spcAft>
              <a:buSzPts val="2300"/>
              <a:buNone/>
              <a:defRPr sz="200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87" name="Google Shape;87;p22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2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22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cxnSp>
        <p:nvCxnSpPr>
          <p:cNvPr id="90" name="Google Shape;90;p22"/>
          <p:cNvCxnSpPr/>
          <p:nvPr/>
        </p:nvCxnSpPr>
        <p:spPr>
          <a:xfrm>
            <a:off x="1396169" y="4140199"/>
            <a:ext cx="9407298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tazione con didascalia">
  <p:cSld name="Citazione con didascalia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3"/>
          <p:cNvSpPr txBox="1"/>
          <p:nvPr>
            <p:ph type="title"/>
          </p:nvPr>
        </p:nvSpPr>
        <p:spPr>
          <a:xfrm>
            <a:off x="1446213" y="982132"/>
            <a:ext cx="9296398" cy="23706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aramond"/>
              <a:buNone/>
              <a:defRPr b="0" sz="3200" cap="none"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23"/>
          <p:cNvSpPr txBox="1"/>
          <p:nvPr>
            <p:ph idx="1" type="body"/>
          </p:nvPr>
        </p:nvSpPr>
        <p:spPr>
          <a:xfrm>
            <a:off x="1674812" y="3352800"/>
            <a:ext cx="8839202" cy="58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r">
              <a:spcBef>
                <a:spcPts val="400"/>
              </a:spcBef>
              <a:spcAft>
                <a:spcPts val="0"/>
              </a:spcAft>
              <a:buSzPts val="2300"/>
              <a:buFont typeface="Garamond"/>
              <a:buNone/>
              <a:defRPr sz="20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300"/>
              <a:buFont typeface="Garamond"/>
              <a:buNone/>
              <a:defRPr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2070"/>
              <a:buFont typeface="Garamond"/>
              <a:buNone/>
              <a:defRPr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840"/>
              <a:buFont typeface="Garamond"/>
              <a:buNone/>
              <a:defRPr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610"/>
              <a:buFont typeface="Garamond"/>
              <a:buNone/>
              <a:defRPr/>
            </a:lvl5pPr>
            <a:lvl6pPr indent="-360045" lvl="5" marL="27432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94" name="Google Shape;94;p23"/>
          <p:cNvSpPr txBox="1"/>
          <p:nvPr>
            <p:ph idx="2" type="body"/>
          </p:nvPr>
        </p:nvSpPr>
        <p:spPr>
          <a:xfrm>
            <a:off x="1295401" y="4343399"/>
            <a:ext cx="9609666" cy="15324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400"/>
              </a:spcBef>
              <a:spcAft>
                <a:spcPts val="0"/>
              </a:spcAft>
              <a:buSzPts val="2300"/>
              <a:buNone/>
              <a:defRPr sz="200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95" name="Google Shape;95;p23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23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23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98" name="Google Shape;98;p2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8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“</a:t>
            </a:r>
            <a:endParaRPr/>
          </a:p>
        </p:txBody>
      </p:sp>
      <p:sp>
        <p:nvSpPr>
          <p:cNvPr id="99" name="Google Shape;99;p23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8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”</a:t>
            </a:r>
            <a:endParaRPr/>
          </a:p>
        </p:txBody>
      </p:sp>
      <p:cxnSp>
        <p:nvCxnSpPr>
          <p:cNvPr id="100" name="Google Shape;100;p23"/>
          <p:cNvCxnSpPr/>
          <p:nvPr/>
        </p:nvCxnSpPr>
        <p:spPr>
          <a:xfrm>
            <a:off x="1396169" y="4140199"/>
            <a:ext cx="9407298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cheda nome">
  <p:cSld name="Scheda nome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4"/>
          <p:cNvSpPr txBox="1"/>
          <p:nvPr>
            <p:ph type="title"/>
          </p:nvPr>
        </p:nvSpPr>
        <p:spPr>
          <a:xfrm>
            <a:off x="1295402" y="3308581"/>
            <a:ext cx="9609668" cy="1468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Garamond"/>
              <a:buNone/>
              <a:defRPr b="0" sz="32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24"/>
          <p:cNvSpPr txBox="1"/>
          <p:nvPr>
            <p:ph idx="1" type="body"/>
          </p:nvPr>
        </p:nvSpPr>
        <p:spPr>
          <a:xfrm>
            <a:off x="1295401" y="4777381"/>
            <a:ext cx="9609668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SzPts val="2300"/>
              <a:buNone/>
              <a:defRPr sz="200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4" name="Google Shape;104;p24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24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24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cheda nome citazione">
  <p:cSld name="Scheda nome citazione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5"/>
          <p:cNvSpPr txBox="1"/>
          <p:nvPr>
            <p:ph type="title"/>
          </p:nvPr>
        </p:nvSpPr>
        <p:spPr>
          <a:xfrm>
            <a:off x="1446213" y="982132"/>
            <a:ext cx="9296398" cy="22436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aramond"/>
              <a:buNone/>
              <a:defRPr b="0" sz="3200" cap="none"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25"/>
          <p:cNvSpPr txBox="1"/>
          <p:nvPr>
            <p:ph idx="1" type="body"/>
          </p:nvPr>
        </p:nvSpPr>
        <p:spPr>
          <a:xfrm>
            <a:off x="1295401" y="3639312"/>
            <a:ext cx="9609668" cy="88696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276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0" name="Google Shape;110;p25"/>
          <p:cNvSpPr txBox="1"/>
          <p:nvPr>
            <p:ph idx="2" type="body"/>
          </p:nvPr>
        </p:nvSpPr>
        <p:spPr>
          <a:xfrm>
            <a:off x="1295401" y="4529667"/>
            <a:ext cx="9609668" cy="1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SzPts val="2070"/>
              <a:buNone/>
              <a:defRPr sz="180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1" name="Google Shape;111;p25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25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25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114" name="Google Shape;114;p25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8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“</a:t>
            </a:r>
            <a:endParaRPr/>
          </a:p>
        </p:txBody>
      </p:sp>
      <p:sp>
        <p:nvSpPr>
          <p:cNvPr id="115" name="Google Shape;115;p25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8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”</a:t>
            </a:r>
            <a:endParaRPr/>
          </a:p>
        </p:txBody>
      </p:sp>
      <p:cxnSp>
        <p:nvCxnSpPr>
          <p:cNvPr id="116" name="Google Shape;116;p25"/>
          <p:cNvCxnSpPr/>
          <p:nvPr/>
        </p:nvCxnSpPr>
        <p:spPr>
          <a:xfrm>
            <a:off x="1396169" y="3429000"/>
            <a:ext cx="9407298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o o falso">
  <p:cSld name="Vero o falso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6"/>
          <p:cNvSpPr txBox="1"/>
          <p:nvPr>
            <p:ph type="title"/>
          </p:nvPr>
        </p:nvSpPr>
        <p:spPr>
          <a:xfrm>
            <a:off x="1295401" y="982132"/>
            <a:ext cx="9609666" cy="22436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26"/>
          <p:cNvSpPr txBox="1"/>
          <p:nvPr>
            <p:ph idx="1" type="body"/>
          </p:nvPr>
        </p:nvSpPr>
        <p:spPr>
          <a:xfrm>
            <a:off x="1295401" y="3630168"/>
            <a:ext cx="9609668" cy="8412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3220"/>
              <a:buNone/>
              <a:defRPr sz="280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20" name="Google Shape;120;p26"/>
          <p:cNvSpPr txBox="1"/>
          <p:nvPr>
            <p:ph idx="2" type="body"/>
          </p:nvPr>
        </p:nvSpPr>
        <p:spPr>
          <a:xfrm>
            <a:off x="1295400" y="4470399"/>
            <a:ext cx="9609670" cy="14054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SzPts val="2070"/>
              <a:buNone/>
              <a:defRPr sz="180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21" name="Google Shape;121;p26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26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26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cxnSp>
        <p:nvCxnSpPr>
          <p:cNvPr id="124" name="Google Shape;124;p26"/>
          <p:cNvCxnSpPr/>
          <p:nvPr/>
        </p:nvCxnSpPr>
        <p:spPr>
          <a:xfrm>
            <a:off x="1396169" y="3429000"/>
            <a:ext cx="9407298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testo verticale" type="vertTx">
  <p:cSld name="VERTICAL_TEXT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7"/>
          <p:cNvSpPr txBox="1"/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27"/>
          <p:cNvSpPr txBox="1"/>
          <p:nvPr>
            <p:ph idx="1" type="body"/>
          </p:nvPr>
        </p:nvSpPr>
        <p:spPr>
          <a:xfrm rot="5400000">
            <a:off x="4436531" y="-584198"/>
            <a:ext cx="3318936" cy="96011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0045" lvl="0" marL="457200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indent="-360044" lvl="1" marL="914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indent="-360044" lvl="2" marL="1371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indent="-360044" lvl="3" marL="18288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indent="-360045" lvl="4" marL="22860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indent="-360045" lvl="5" marL="27432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128" name="Google Shape;128;p27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27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27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cxnSp>
        <p:nvCxnSpPr>
          <p:cNvPr id="131" name="Google Shape;131;p27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olo e testo verticale" type="vertTitleAndTx">
  <p:cSld name="VERTICAL_TITLE_AND_VERTICAL_TEXT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8"/>
          <p:cNvSpPr txBox="1"/>
          <p:nvPr>
            <p:ph type="title"/>
          </p:nvPr>
        </p:nvSpPr>
        <p:spPr>
          <a:xfrm rot="5400000">
            <a:off x="7497936" y="2483551"/>
            <a:ext cx="4893735" cy="18908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28"/>
          <p:cNvSpPr txBox="1"/>
          <p:nvPr>
            <p:ph idx="1" type="body"/>
          </p:nvPr>
        </p:nvSpPr>
        <p:spPr>
          <a:xfrm rot="5400000">
            <a:off x="2565043" y="-287514"/>
            <a:ext cx="4893734" cy="7433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0045" lvl="0" marL="457200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indent="-360044" lvl="1" marL="914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indent="-360044" lvl="2" marL="1371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indent="-360044" lvl="3" marL="18288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indent="-360045" lvl="4" marL="22860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indent="-360045" lvl="5" marL="27432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135" name="Google Shape;135;p28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28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28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cxnSp>
        <p:nvCxnSpPr>
          <p:cNvPr id="138" name="Google Shape;138;p28"/>
          <p:cNvCxnSpPr/>
          <p:nvPr/>
        </p:nvCxnSpPr>
        <p:spPr>
          <a:xfrm>
            <a:off x="8863890" y="990600"/>
            <a:ext cx="0" cy="487680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uota" type="blank">
  <p:cSld name="BLANK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3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3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3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contenuto" type="obj">
  <p:cSld name="OBJEC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Google Shape;25;p14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6" name="Google Shape;26;p14"/>
          <p:cNvSpPr txBox="1"/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4"/>
          <p:cNvSpPr txBox="1"/>
          <p:nvPr>
            <p:ph idx="1" type="body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0045" lvl="0" marL="457200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indent="-360044" lvl="1" marL="914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indent="-360044" lvl="2" marL="1371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indent="-360044" lvl="3" marL="18288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indent="-360045" lvl="4" marL="22860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indent="-360045" lvl="5" marL="27432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28" name="Google Shape;28;p14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4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4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stazione sezione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5"/>
          <p:cNvSpPr txBox="1"/>
          <p:nvPr>
            <p:ph type="title"/>
          </p:nvPr>
        </p:nvSpPr>
        <p:spPr>
          <a:xfrm>
            <a:off x="2015069" y="1752606"/>
            <a:ext cx="8158688" cy="182251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 b="0" sz="4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5"/>
          <p:cNvSpPr txBox="1"/>
          <p:nvPr>
            <p:ph idx="1" type="body"/>
          </p:nvPr>
        </p:nvSpPr>
        <p:spPr>
          <a:xfrm>
            <a:off x="2015067" y="3846051"/>
            <a:ext cx="8158690" cy="9545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480"/>
              </a:spcBef>
              <a:spcAft>
                <a:spcPts val="0"/>
              </a:spcAft>
              <a:buSzPts val="276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15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5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5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cxnSp>
        <p:nvCxnSpPr>
          <p:cNvPr id="37" name="Google Shape;37;p15"/>
          <p:cNvCxnSpPr/>
          <p:nvPr/>
        </p:nvCxnSpPr>
        <p:spPr>
          <a:xfrm>
            <a:off x="2012723" y="3710585"/>
            <a:ext cx="8163380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e contenuti" type="twoObj">
  <p:cSld name="TWO_OBJECT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Google Shape;39;p16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0" name="Google Shape;40;p16"/>
          <p:cNvSpPr txBox="1"/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6"/>
          <p:cNvSpPr txBox="1"/>
          <p:nvPr>
            <p:ph idx="1" type="body"/>
          </p:nvPr>
        </p:nvSpPr>
        <p:spPr>
          <a:xfrm>
            <a:off x="1298448" y="2560320"/>
            <a:ext cx="4718304" cy="33101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0045" lvl="0" marL="457200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indent="-360044" lvl="1" marL="914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indent="-360044" lvl="2" marL="1371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indent="-360044" lvl="3" marL="18288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indent="-360045" lvl="4" marL="22860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indent="-360045" lvl="5" marL="27432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42" name="Google Shape;42;p16"/>
          <p:cNvSpPr txBox="1"/>
          <p:nvPr>
            <p:ph idx="2" type="body"/>
          </p:nvPr>
        </p:nvSpPr>
        <p:spPr>
          <a:xfrm>
            <a:off x="6181344" y="2560320"/>
            <a:ext cx="4718304" cy="33101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0045" lvl="0" marL="457200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indent="-360044" lvl="1" marL="914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indent="-360044" lvl="2" marL="1371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indent="-360044" lvl="3" marL="18288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indent="-360045" lvl="4" marL="22860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indent="-360045" lvl="5" marL="27432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43" name="Google Shape;43;p16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6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6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fronto" type="twoTxTwoObj">
  <p:cSld name="TWO_OBJECTS_WITH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/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7"/>
          <p:cNvSpPr txBox="1"/>
          <p:nvPr>
            <p:ph idx="1" type="body"/>
          </p:nvPr>
        </p:nvSpPr>
        <p:spPr>
          <a:xfrm>
            <a:off x="1295400" y="2658533"/>
            <a:ext cx="4718304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560"/>
              </a:spcBef>
              <a:spcAft>
                <a:spcPts val="0"/>
              </a:spcAft>
              <a:buSzPts val="3220"/>
              <a:buNone/>
              <a:defRPr b="0" sz="28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300"/>
              <a:buNone/>
              <a:defRPr b="1"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2070"/>
              <a:buNone/>
              <a:defRPr b="1" sz="18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840"/>
              <a:buNone/>
              <a:defRPr b="1" sz="1600"/>
            </a:lvl9pPr>
          </a:lstStyle>
          <a:p/>
        </p:txBody>
      </p:sp>
      <p:sp>
        <p:nvSpPr>
          <p:cNvPr id="49" name="Google Shape;49;p17"/>
          <p:cNvSpPr txBox="1"/>
          <p:nvPr>
            <p:ph idx="2" type="body"/>
          </p:nvPr>
        </p:nvSpPr>
        <p:spPr>
          <a:xfrm>
            <a:off x="1295400" y="3243262"/>
            <a:ext cx="4718304" cy="26326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0045" lvl="0" marL="457200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indent="-360044" lvl="1" marL="914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indent="-360044" lvl="2" marL="1371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indent="-360044" lvl="3" marL="18288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indent="-360045" lvl="4" marL="22860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indent="-360045" lvl="5" marL="27432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50" name="Google Shape;50;p17"/>
          <p:cNvSpPr txBox="1"/>
          <p:nvPr>
            <p:ph idx="3" type="body"/>
          </p:nvPr>
        </p:nvSpPr>
        <p:spPr>
          <a:xfrm>
            <a:off x="6180671" y="2658533"/>
            <a:ext cx="4718304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560"/>
              </a:spcBef>
              <a:spcAft>
                <a:spcPts val="0"/>
              </a:spcAft>
              <a:buSzPts val="3220"/>
              <a:buNone/>
              <a:defRPr b="0" sz="28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300"/>
              <a:buNone/>
              <a:defRPr b="1"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2070"/>
              <a:buNone/>
              <a:defRPr b="1" sz="18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840"/>
              <a:buNone/>
              <a:defRPr b="1" sz="1600"/>
            </a:lvl9pPr>
          </a:lstStyle>
          <a:p/>
        </p:txBody>
      </p:sp>
      <p:sp>
        <p:nvSpPr>
          <p:cNvPr id="51" name="Google Shape;51;p17"/>
          <p:cNvSpPr txBox="1"/>
          <p:nvPr>
            <p:ph idx="4" type="body"/>
          </p:nvPr>
        </p:nvSpPr>
        <p:spPr>
          <a:xfrm>
            <a:off x="6180671" y="3243262"/>
            <a:ext cx="4718304" cy="26326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0045" lvl="0" marL="457200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indent="-360044" lvl="1" marL="914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indent="-360044" lvl="2" marL="1371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indent="-360044" lvl="3" marL="18288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indent="-360045" lvl="4" marL="22860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indent="-360045" lvl="5" marL="27432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52" name="Google Shape;52;p17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7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7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cxnSp>
        <p:nvCxnSpPr>
          <p:cNvPr id="55" name="Google Shape;55;p17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titolo" type="titleOnly">
  <p:cSld name="TITLE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8"/>
          <p:cNvSpPr txBox="1"/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8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8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8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cxnSp>
        <p:nvCxnSpPr>
          <p:cNvPr id="61" name="Google Shape;61;p18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to con didascalia" type="objTx">
  <p:cSld name="OBJECT_WITH_CAPTIO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9"/>
          <p:cNvSpPr txBox="1"/>
          <p:nvPr>
            <p:ph type="title"/>
          </p:nvPr>
        </p:nvSpPr>
        <p:spPr>
          <a:xfrm>
            <a:off x="1293811" y="1388534"/>
            <a:ext cx="3718455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Garamond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9"/>
          <p:cNvSpPr txBox="1"/>
          <p:nvPr>
            <p:ph idx="1" type="body"/>
          </p:nvPr>
        </p:nvSpPr>
        <p:spPr>
          <a:xfrm>
            <a:off x="5418668" y="982131"/>
            <a:ext cx="5469466" cy="48937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60045" lvl="0" marL="457200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indent="-360044" lvl="1" marL="914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indent="-360044" lvl="2" marL="1371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indent="-360044" lvl="3" marL="18288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indent="-360045" lvl="4" marL="22860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indent="-360045" lvl="5" marL="27432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65" name="Google Shape;65;p19"/>
          <p:cNvSpPr txBox="1"/>
          <p:nvPr>
            <p:ph idx="2" type="body"/>
          </p:nvPr>
        </p:nvSpPr>
        <p:spPr>
          <a:xfrm>
            <a:off x="1293811" y="3031065"/>
            <a:ext cx="3718455" cy="24384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320"/>
              </a:spcBef>
              <a:spcAft>
                <a:spcPts val="0"/>
              </a:spcAft>
              <a:buSzPts val="1840"/>
              <a:buNone/>
              <a:defRPr sz="16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380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15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035"/>
              <a:buNone/>
              <a:defRPr sz="900"/>
            </a:lvl9pPr>
          </a:lstStyle>
          <a:p/>
        </p:txBody>
      </p:sp>
      <p:sp>
        <p:nvSpPr>
          <p:cNvPr id="66" name="Google Shape;66;p19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9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9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cxnSp>
        <p:nvCxnSpPr>
          <p:cNvPr id="69" name="Google Shape;69;p19"/>
          <p:cNvCxnSpPr/>
          <p:nvPr/>
        </p:nvCxnSpPr>
        <p:spPr>
          <a:xfrm>
            <a:off x="1396169" y="2912533"/>
            <a:ext cx="3514498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magine con didascalia" type="picTx">
  <p:cSld name="PICTURE_WITH_CAPTION_TEX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0"/>
          <p:cNvSpPr txBox="1"/>
          <p:nvPr>
            <p:ph type="title"/>
          </p:nvPr>
        </p:nvSpPr>
        <p:spPr>
          <a:xfrm>
            <a:off x="1295399" y="1883832"/>
            <a:ext cx="6241816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Garamond"/>
              <a:buNone/>
              <a:defRPr b="0" sz="2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0"/>
          <p:cNvSpPr/>
          <p:nvPr>
            <p:ph idx="2" type="pic"/>
          </p:nvPr>
        </p:nvSpPr>
        <p:spPr>
          <a:xfrm>
            <a:off x="8094831" y="1041400"/>
            <a:ext cx="3063347" cy="4775200"/>
          </a:xfrm>
          <a:prstGeom prst="roundRect">
            <a:avLst>
              <a:gd fmla="val 0" name="adj"/>
            </a:avLst>
          </a:prstGeom>
          <a:noFill/>
          <a:ln cap="flat" cmpd="thickThin" w="5715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73" name="Google Shape;73;p20"/>
          <p:cNvSpPr txBox="1"/>
          <p:nvPr>
            <p:ph idx="1" type="body"/>
          </p:nvPr>
        </p:nvSpPr>
        <p:spPr>
          <a:xfrm>
            <a:off x="1295399" y="3255432"/>
            <a:ext cx="6241816" cy="18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360"/>
              </a:spcBef>
              <a:spcAft>
                <a:spcPts val="0"/>
              </a:spcAft>
              <a:buSzPts val="2070"/>
              <a:buNone/>
              <a:defRPr sz="18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380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15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035"/>
              <a:buNone/>
              <a:defRPr sz="900"/>
            </a:lvl9pPr>
          </a:lstStyle>
          <a:p/>
        </p:txBody>
      </p:sp>
      <p:sp>
        <p:nvSpPr>
          <p:cNvPr id="74" name="Google Shape;74;p20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20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0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theme" Target="../theme/theme1.xml"/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3.jp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3.xml"/><Relationship Id="rId19" Type="http://schemas.openxmlformats.org/officeDocument/2006/relationships/slideLayout" Target="../slideLayouts/slideLayout17.xml"/><Relationship Id="rId6" Type="http://schemas.openxmlformats.org/officeDocument/2006/relationships/slideLayout" Target="../slideLayouts/slideLayout4.xml"/><Relationship Id="rId18" Type="http://schemas.openxmlformats.org/officeDocument/2006/relationships/slideLayout" Target="../slideLayouts/slideLayout16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D-PanelContent-GrommetsCombined.png" id="6" name="Google Shape;6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1"/>
          <p:cNvSpPr txBox="1"/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 b="0" i="0" sz="4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1"/>
          <p:cNvSpPr txBox="1"/>
          <p:nvPr>
            <p:ph idx="1" type="body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386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b="0" i="0" sz="2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37465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•"/>
              <a:defRPr b="0" i="0" sz="2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360044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Char char="•"/>
              <a:defRPr b="0" i="0" sz="18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345439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Char char="•"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330835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330835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330835" lvl="6" marL="3200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330834" lvl="7" marL="3657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330834" lvl="8" marL="4114800" marR="0" rtl="0" algn="l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9" name="Google Shape;9;p11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0" name="Google Shape;10;p11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1" name="Google Shape;11;p11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7"/>
          <p:cNvSpPr txBox="1"/>
          <p:nvPr>
            <p:ph type="ctrTitle"/>
          </p:nvPr>
        </p:nvSpPr>
        <p:spPr>
          <a:xfrm>
            <a:off x="2692398" y="1871131"/>
            <a:ext cx="6815700" cy="1515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Garamond"/>
              <a:buNone/>
            </a:pPr>
            <a:r>
              <a:rPr lang="it-IT" sz="3600"/>
              <a:t>PROGETTO DI ACCOGLIENZA CLASSI PRIME</a:t>
            </a:r>
            <a:endParaRPr/>
          </a:p>
        </p:txBody>
      </p:sp>
      <p:sp>
        <p:nvSpPr>
          <p:cNvPr id="144" name="Google Shape;144;p7"/>
          <p:cNvSpPr txBox="1"/>
          <p:nvPr>
            <p:ph idx="1" type="subTitle"/>
          </p:nvPr>
        </p:nvSpPr>
        <p:spPr>
          <a:xfrm>
            <a:off x="2692398" y="3657597"/>
            <a:ext cx="6815700" cy="13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2415"/>
              <a:buNone/>
            </a:pPr>
            <a:r>
              <a:rPr lang="it-IT"/>
              <a:t>SETTEMBRE 2022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8"/>
          <p:cNvSpPr/>
          <p:nvPr/>
        </p:nvSpPr>
        <p:spPr>
          <a:xfrm>
            <a:off x="1129553" y="1219200"/>
            <a:ext cx="3926400" cy="11745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E7CAC6"/>
              </a:gs>
              <a:gs pos="100000">
                <a:srgbClr val="CD867B"/>
              </a:gs>
            </a:gsLst>
            <a:lin ang="5400012" scaled="0"/>
          </a:gra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TEMA PRINCIPALE: </a:t>
            </a:r>
            <a:r>
              <a:rPr b="1" lang="it-IT" sz="1800" u="sng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IL SOGNO </a:t>
            </a:r>
            <a:r>
              <a:rPr lang="it-IT" sz="1800" u="sng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COME STRUMENTO PER LA CONOSCENZA DI SÉ </a:t>
            </a:r>
            <a:endParaRPr/>
          </a:p>
        </p:txBody>
      </p:sp>
      <p:pic>
        <p:nvPicPr>
          <p:cNvPr id="150" name="Google Shape;150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63739" y="2695575"/>
            <a:ext cx="1737343" cy="2676524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8"/>
          <p:cNvSpPr txBox="1"/>
          <p:nvPr/>
        </p:nvSpPr>
        <p:spPr>
          <a:xfrm>
            <a:off x="1649507" y="3576918"/>
            <a:ext cx="20241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TESTO DI RIFERIMENTO</a:t>
            </a:r>
            <a:endParaRPr/>
          </a:p>
        </p:txBody>
      </p:sp>
      <p:sp>
        <p:nvSpPr>
          <p:cNvPr id="152" name="Google Shape;152;p8"/>
          <p:cNvSpPr/>
          <p:nvPr/>
        </p:nvSpPr>
        <p:spPr>
          <a:xfrm rot="-1722905">
            <a:off x="2624708" y="4368471"/>
            <a:ext cx="511391" cy="949876"/>
          </a:xfrm>
          <a:prstGeom prst="curvedRightArrow">
            <a:avLst>
              <a:gd fmla="val 25000" name="adj1"/>
              <a:gd fmla="val 44793" name="adj2"/>
              <a:gd fmla="val 25000" name="adj3"/>
            </a:avLst>
          </a:prstGeom>
          <a:solidFill>
            <a:schemeClr val="accent1"/>
          </a:solidFill>
          <a:ln cap="flat" cmpd="sng" w="15875">
            <a:solidFill>
              <a:srgbClr val="7C6C4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53" name="Google Shape;153;p8"/>
          <p:cNvSpPr/>
          <p:nvPr/>
        </p:nvSpPr>
        <p:spPr>
          <a:xfrm>
            <a:off x="5958590" y="1631577"/>
            <a:ext cx="1864800" cy="932400"/>
          </a:xfrm>
          <a:prstGeom prst="homePlate">
            <a:avLst>
              <a:gd fmla="val 50000" name="adj"/>
            </a:avLst>
          </a:prstGeom>
          <a:solidFill>
            <a:schemeClr val="accent2"/>
          </a:solidFill>
          <a:ln cap="flat" cmpd="sng" w="15875">
            <a:solidFill>
              <a:srgbClr val="8C392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OBIETTIVI</a:t>
            </a:r>
            <a:endParaRPr/>
          </a:p>
        </p:txBody>
      </p:sp>
      <p:sp>
        <p:nvSpPr>
          <p:cNvPr id="154" name="Google Shape;154;p8"/>
          <p:cNvSpPr/>
          <p:nvPr/>
        </p:nvSpPr>
        <p:spPr>
          <a:xfrm>
            <a:off x="7642412" y="1640541"/>
            <a:ext cx="3348300" cy="941400"/>
          </a:xfrm>
          <a:prstGeom prst="chevron">
            <a:avLst>
              <a:gd fmla="val 50000" name="adj"/>
            </a:avLst>
          </a:prstGeom>
          <a:gradFill>
            <a:gsLst>
              <a:gs pos="0">
                <a:srgbClr val="E7CAC6"/>
              </a:gs>
              <a:gs pos="100000">
                <a:srgbClr val="CD867B"/>
              </a:gs>
            </a:gsLst>
            <a:lin ang="5400012" scaled="0"/>
          </a:gra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Conoscenza di sé e degli altri, relazione con gli adulti e con i pari, conoscenza e condivisione delle regole</a:t>
            </a:r>
            <a:endParaRPr/>
          </a:p>
        </p:txBody>
      </p:sp>
      <p:sp>
        <p:nvSpPr>
          <p:cNvPr id="155" name="Google Shape;155;p8"/>
          <p:cNvSpPr/>
          <p:nvPr/>
        </p:nvSpPr>
        <p:spPr>
          <a:xfrm>
            <a:off x="5958590" y="2726315"/>
            <a:ext cx="1864800" cy="932400"/>
          </a:xfrm>
          <a:prstGeom prst="homePlate">
            <a:avLst>
              <a:gd fmla="val 50000" name="adj"/>
            </a:avLst>
          </a:prstGeom>
          <a:solidFill>
            <a:schemeClr val="accent2"/>
          </a:solidFill>
          <a:ln cap="flat" cmpd="sng" w="15875">
            <a:solidFill>
              <a:srgbClr val="8C392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METODOLOGIE</a:t>
            </a:r>
            <a:endParaRPr/>
          </a:p>
        </p:txBody>
      </p:sp>
      <p:sp>
        <p:nvSpPr>
          <p:cNvPr id="156" name="Google Shape;156;p8"/>
          <p:cNvSpPr/>
          <p:nvPr/>
        </p:nvSpPr>
        <p:spPr>
          <a:xfrm>
            <a:off x="7657402" y="2726314"/>
            <a:ext cx="3348300" cy="941400"/>
          </a:xfrm>
          <a:prstGeom prst="chevron">
            <a:avLst>
              <a:gd fmla="val 50000" name="adj"/>
            </a:avLst>
          </a:prstGeom>
          <a:gradFill>
            <a:gsLst>
              <a:gs pos="0">
                <a:srgbClr val="E7CAC6"/>
              </a:gs>
              <a:gs pos="100000">
                <a:srgbClr val="CD867B"/>
              </a:gs>
            </a:gsLst>
            <a:lin ang="5400012" scaled="0"/>
          </a:gra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Lavori pratici, discussioni guidate, ascolto di brani musicali, attività di lettura e scrittura</a:t>
            </a:r>
            <a:endParaRPr sz="11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57" name="Google Shape;157;p8"/>
          <p:cNvSpPr txBox="1"/>
          <p:nvPr/>
        </p:nvSpPr>
        <p:spPr>
          <a:xfrm>
            <a:off x="1479176" y="5611906"/>
            <a:ext cx="55224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Ogni capitolo racconta un sogno e offrirà uno spunto per parlare di sé </a:t>
            </a:r>
            <a:endParaRPr/>
          </a:p>
        </p:txBody>
      </p:sp>
      <p:sp>
        <p:nvSpPr>
          <p:cNvPr id="158" name="Google Shape;158;p8"/>
          <p:cNvSpPr/>
          <p:nvPr/>
        </p:nvSpPr>
        <p:spPr>
          <a:xfrm rot="-2723906">
            <a:off x="5640756" y="4693941"/>
            <a:ext cx="610106" cy="1023561"/>
          </a:xfrm>
          <a:prstGeom prst="curvedLeftArrow">
            <a:avLst>
              <a:gd fmla="val 25000" name="adj1"/>
              <a:gd fmla="val 50000" name="adj2"/>
              <a:gd fmla="val 10111" name="adj3"/>
            </a:avLst>
          </a:prstGeom>
          <a:solidFill>
            <a:schemeClr val="accent1"/>
          </a:solidFill>
          <a:ln cap="flat" cmpd="sng" w="15875">
            <a:solidFill>
              <a:srgbClr val="7C6C4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59" name="Google Shape;159;p8"/>
          <p:cNvSpPr/>
          <p:nvPr/>
        </p:nvSpPr>
        <p:spPr>
          <a:xfrm>
            <a:off x="5943600" y="3830019"/>
            <a:ext cx="1864800" cy="932400"/>
          </a:xfrm>
          <a:prstGeom prst="homePlate">
            <a:avLst>
              <a:gd fmla="val 50000" name="adj"/>
            </a:avLst>
          </a:prstGeom>
          <a:solidFill>
            <a:schemeClr val="accent2"/>
          </a:solidFill>
          <a:ln cap="flat" cmpd="sng" w="15875">
            <a:solidFill>
              <a:srgbClr val="8C392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MATERIE COINVOLTE</a:t>
            </a:r>
            <a:endParaRPr/>
          </a:p>
        </p:txBody>
      </p:sp>
      <p:sp>
        <p:nvSpPr>
          <p:cNvPr id="160" name="Google Shape;160;p8"/>
          <p:cNvSpPr/>
          <p:nvPr/>
        </p:nvSpPr>
        <p:spPr>
          <a:xfrm>
            <a:off x="7642412" y="3830018"/>
            <a:ext cx="3348300" cy="941400"/>
          </a:xfrm>
          <a:prstGeom prst="chevron">
            <a:avLst>
              <a:gd fmla="val 50000" name="adj"/>
            </a:avLst>
          </a:prstGeom>
          <a:gradFill>
            <a:gsLst>
              <a:gs pos="0">
                <a:srgbClr val="E7CAC6"/>
              </a:gs>
              <a:gs pos="100000">
                <a:srgbClr val="CD867B"/>
              </a:gs>
            </a:gsLst>
            <a:lin ang="5400012" scaled="0"/>
          </a:gra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Lettere, arte, tecnologia, matematica, lingue straniere e musica. </a:t>
            </a:r>
            <a:endParaRPr sz="11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9"/>
          <p:cNvSpPr/>
          <p:nvPr/>
        </p:nvSpPr>
        <p:spPr>
          <a:xfrm>
            <a:off x="1057835" y="1174376"/>
            <a:ext cx="4285200" cy="11565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E7CAC6"/>
              </a:gs>
              <a:gs pos="100000">
                <a:srgbClr val="CD867B"/>
              </a:gs>
            </a:gsLst>
            <a:lin ang="5400012" scaled="0"/>
          </a:gra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«CARDUCCI SENZA FRONTIERE!!»</a:t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descr="Giochi per feste di compleanno: 10 idee - MammaPoppins" id="166" name="Google Shape;166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00400" y="2644589"/>
            <a:ext cx="3103093" cy="3112715"/>
          </a:xfrm>
          <a:prstGeom prst="rect">
            <a:avLst/>
          </a:prstGeom>
          <a:noFill/>
          <a:ln>
            <a:noFill/>
          </a:ln>
          <a:effectLst>
            <a:outerShdw blurRad="190500" rotWithShape="0" algn="tl">
              <a:srgbClr val="000000">
                <a:alpha val="69800"/>
              </a:srgbClr>
            </a:outerShdw>
          </a:effectLst>
        </p:spPr>
      </p:pic>
      <p:sp>
        <p:nvSpPr>
          <p:cNvPr id="167" name="Google Shape;167;p9"/>
          <p:cNvSpPr/>
          <p:nvPr/>
        </p:nvSpPr>
        <p:spPr>
          <a:xfrm>
            <a:off x="6687669" y="2418550"/>
            <a:ext cx="4616700" cy="12282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58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Giochi di squadra a punteggio che vedranno coinvolte tutte le classi prime (divise in due gruppi) per un’intera giornata all’aperto.</a:t>
            </a:r>
            <a:endParaRPr/>
          </a:p>
        </p:txBody>
      </p:sp>
      <p:sp>
        <p:nvSpPr>
          <p:cNvPr id="168" name="Google Shape;168;p9"/>
          <p:cNvSpPr/>
          <p:nvPr/>
        </p:nvSpPr>
        <p:spPr>
          <a:xfrm rot="1145507">
            <a:off x="5507632" y="1356006"/>
            <a:ext cx="2557154" cy="627311"/>
          </a:xfrm>
          <a:prstGeom prst="curvedDownArrow">
            <a:avLst>
              <a:gd fmla="val 27289" name="adj1"/>
              <a:gd fmla="val 72001" name="adj2"/>
              <a:gd fmla="val 30184" name="adj3"/>
            </a:avLst>
          </a:prstGeom>
          <a:solidFill>
            <a:schemeClr val="accent1"/>
          </a:solidFill>
          <a:ln cap="flat" cmpd="sng" w="15875">
            <a:solidFill>
              <a:srgbClr val="7C6C4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69" name="Google Shape;169;p9"/>
          <p:cNvSpPr/>
          <p:nvPr/>
        </p:nvSpPr>
        <p:spPr>
          <a:xfrm>
            <a:off x="6983505" y="4934978"/>
            <a:ext cx="1521900" cy="905100"/>
          </a:xfrm>
          <a:prstGeom prst="homePlate">
            <a:avLst>
              <a:gd fmla="val 50000" name="adj"/>
            </a:avLst>
          </a:prstGeom>
          <a:solidFill>
            <a:schemeClr val="accent2"/>
          </a:solidFill>
          <a:ln cap="flat" cmpd="sng" w="15875">
            <a:solidFill>
              <a:srgbClr val="8C392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MATERIE COINVOLTE</a:t>
            </a:r>
            <a:endParaRPr/>
          </a:p>
        </p:txBody>
      </p:sp>
      <p:sp>
        <p:nvSpPr>
          <p:cNvPr id="170" name="Google Shape;170;p9"/>
          <p:cNvSpPr/>
          <p:nvPr/>
        </p:nvSpPr>
        <p:spPr>
          <a:xfrm>
            <a:off x="8263667" y="4912684"/>
            <a:ext cx="3103200" cy="913800"/>
          </a:xfrm>
          <a:prstGeom prst="chevron">
            <a:avLst>
              <a:gd fmla="val 50000" name="adj"/>
            </a:avLst>
          </a:prstGeom>
          <a:gradFill>
            <a:gsLst>
              <a:gs pos="0">
                <a:srgbClr val="E7CAC6"/>
              </a:gs>
              <a:gs pos="100000">
                <a:srgbClr val="CD867B"/>
              </a:gs>
            </a:gsLst>
            <a:lin ang="5400012" scaled="0"/>
          </a:gra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Educazione fisica</a:t>
            </a:r>
            <a:endParaRPr sz="11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71" name="Google Shape;171;p9"/>
          <p:cNvSpPr/>
          <p:nvPr/>
        </p:nvSpPr>
        <p:spPr>
          <a:xfrm>
            <a:off x="6983505" y="3908874"/>
            <a:ext cx="1521900" cy="905100"/>
          </a:xfrm>
          <a:prstGeom prst="homePlate">
            <a:avLst>
              <a:gd fmla="val 50000" name="adj"/>
            </a:avLst>
          </a:prstGeom>
          <a:solidFill>
            <a:schemeClr val="accent2"/>
          </a:solidFill>
          <a:ln cap="flat" cmpd="sng" w="15875">
            <a:solidFill>
              <a:srgbClr val="8C392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OBIETTIVI</a:t>
            </a:r>
            <a:endParaRPr/>
          </a:p>
        </p:txBody>
      </p:sp>
      <p:sp>
        <p:nvSpPr>
          <p:cNvPr id="172" name="Google Shape;172;p9"/>
          <p:cNvSpPr/>
          <p:nvPr/>
        </p:nvSpPr>
        <p:spPr>
          <a:xfrm>
            <a:off x="8263667" y="3908874"/>
            <a:ext cx="3103200" cy="913800"/>
          </a:xfrm>
          <a:prstGeom prst="chevron">
            <a:avLst>
              <a:gd fmla="val 50000" name="adj"/>
            </a:avLst>
          </a:prstGeom>
          <a:gradFill>
            <a:gsLst>
              <a:gs pos="0">
                <a:srgbClr val="E7CAC6"/>
              </a:gs>
              <a:gs pos="100000">
                <a:srgbClr val="CD867B"/>
              </a:gs>
            </a:gsLst>
            <a:lin ang="5400012" scaled="0"/>
          </a:gra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Collaborazione tra pari, espressione di sé all’interno di un gruppo,  conoscenza del gruppo classe</a:t>
            </a:r>
            <a:endParaRPr sz="10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7" name="Google Shape;177;p10"/>
          <p:cNvGraphicFramePr/>
          <p:nvPr/>
        </p:nvGraphicFramePr>
        <p:xfrm>
          <a:off x="1426719" y="75006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{DA519C4D-3705-4483-A6E2-18143CC284A4}</a:tableStyleId>
              </a:tblPr>
              <a:tblGrid>
                <a:gridCol w="4579450"/>
                <a:gridCol w="3036325"/>
                <a:gridCol w="1722775"/>
              </a:tblGrid>
              <a:tr h="2395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t-IT" sz="1100" u="none" cap="none" strike="noStrik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FASI</a:t>
                      </a:r>
                      <a:endParaRPr b="1" sz="1700" u="none" cap="none" strike="noStrike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1225" marB="41225" marR="41225" marL="4122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t-IT" sz="1100" u="none" cap="none" strike="noStrik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MATERIA</a:t>
                      </a:r>
                      <a:endParaRPr b="1" sz="1700" u="none" cap="none" strike="noStrike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1225" marB="41225" marR="41225" marL="4122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t-IT" sz="1100" u="none" cap="none" strike="noStrik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ORE</a:t>
                      </a:r>
                      <a:endParaRPr b="1" sz="1700" u="none" cap="none" strike="noStrike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1225" marB="41225" marR="41225" marL="4122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95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it-IT" sz="1100" u="none" cap="none" strike="noStrik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Costruzione valigia in cartoncino</a:t>
                      </a:r>
                      <a:endParaRPr sz="1700" u="none" cap="none" strike="noStrike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1225" marB="41225" marR="41225" marL="4122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it-IT" sz="1100" u="none" cap="none" strike="noStrik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Tecnologia</a:t>
                      </a:r>
                      <a:endParaRPr sz="1700" u="none" cap="none" strike="noStrike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1225" marB="41225" marR="41225" marL="4122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it-IT" sz="1100" u="none" cap="none" strike="noStrik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2</a:t>
                      </a:r>
                      <a:endParaRPr sz="1700" u="none" cap="none" strike="noStrike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1225" marB="41225" marR="41225" marL="4122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95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it-IT" sz="1100" u="none" cap="none" strike="noStrik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Decorazione valigia</a:t>
                      </a:r>
                      <a:endParaRPr sz="1700" u="none" cap="none" strike="noStrike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1225" marB="41225" marR="41225" marL="4122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it-IT" sz="1100" u="none" cap="none" strike="noStrik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Arte</a:t>
                      </a:r>
                      <a:endParaRPr sz="1700" u="none" cap="none" strike="noStrike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1225" marB="41225" marR="41225" marL="4122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it-IT" sz="1100" u="none" cap="none" strike="noStrik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2</a:t>
                      </a:r>
                      <a:endParaRPr sz="1700" u="none" cap="none" strike="noStrike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1225" marB="41225" marR="41225" marL="4122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433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it-IT" sz="1100" u="none" cap="none" strike="noStrik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Lettura 1° capitolo (“Lettura su Peter”)  e presentazione di sé (scrittura libera e condivisione col gruppo-classe); raccolta dei dati e costruzione di grafici.</a:t>
                      </a:r>
                      <a:endParaRPr sz="1700" u="none" cap="none" strike="noStrike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1225" marB="41225" marR="41225" marL="4122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it-IT" sz="1100" u="none" cap="none" strike="noStrik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Lettere, lingua inglese e matematica</a:t>
                      </a:r>
                      <a:endParaRPr sz="1700" u="none" cap="none" strike="noStrike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1225" marB="41225" marR="41225" marL="4122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it-IT" sz="1100" u="none" cap="none" strike="noStrik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(3+2+3)</a:t>
                      </a:r>
                      <a:endParaRPr sz="1700" u="none" cap="none" strike="noStrike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1225" marB="41225" marR="41225" marL="4122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14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it-IT" sz="1100" u="none" cap="none" strike="noStrik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Lettura 2° capitolo e presentazione orale di sè attraverso un oggetto</a:t>
                      </a:r>
                      <a:endParaRPr sz="1700" u="none" cap="none" strike="noStrike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1225" marB="41225" marR="41225" marL="4122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it-IT" sz="1100" u="none" cap="none" strike="noStrik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Lettere e breve lavoro di lessico nelle due lingue straniere</a:t>
                      </a:r>
                      <a:endParaRPr sz="1700" u="none" cap="none" strike="noStrike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1225" marB="41225" marR="41225" marL="4122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it-IT" sz="1100" u="none" cap="none" strike="noStrik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(2+2+1)</a:t>
                      </a:r>
                      <a:endParaRPr sz="1700" u="none" cap="none" strike="noStrike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1225" marB="41225" marR="41225" marL="4122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692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it-IT" sz="1100" u="none" cap="none" strike="noStrik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Lettura capitolo 4° (“La pomata svanilina”) e lavoro sui superpoteri: se avessi un super potere, quale sarebbe? Discussione e creazione di un’immagine a fumetti</a:t>
                      </a:r>
                      <a:endParaRPr sz="1700" u="none" cap="none" strike="noStrike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1225" marB="41225" marR="41225" marL="4122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it-IT" sz="1100" u="none" cap="none" strike="noStrik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Lettere e Arte</a:t>
                      </a:r>
                      <a:endParaRPr sz="1700" u="none" cap="none" strike="noStrike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1225" marB="41225" marR="41225" marL="4122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it-IT" sz="1100" u="none" cap="none" strike="noStrik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4</a:t>
                      </a:r>
                      <a:endParaRPr sz="1700" u="none" cap="none" strike="noStrike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1225" marB="41225" marR="41225" marL="4122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31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it-IT" sz="1100" u="none" cap="none" strike="noStrik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Lettura del 5° capitolo (“il prepotente”) e costruzione di cartelloni con le regole della classe</a:t>
                      </a:r>
                      <a:endParaRPr sz="1700" u="none" cap="none" strike="noStrike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1225" marB="41225" marR="41225" marL="4122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it-IT" sz="1100" u="none" cap="none" strike="noStrik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Lettere e matematica</a:t>
                      </a:r>
                      <a:endParaRPr sz="1700" u="none" cap="none" strike="noStrike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1225" marB="41225" marR="41225" marL="4122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it-IT" sz="1100" u="none" cap="none" strike="noStrik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5</a:t>
                      </a:r>
                      <a:endParaRPr sz="1700" u="none" cap="none" strike="noStrike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1225" marB="41225" marR="41225" marL="4122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31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it-IT" sz="1100" u="none" cap="none" strike="noStrik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Lettura del 8° capitolo (“I grandi”) scrittura , rappresentazione e discussione su come mi vedo da grande </a:t>
                      </a:r>
                      <a:endParaRPr sz="1700" u="none" cap="none" strike="noStrike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1225" marB="41225" marR="41225" marL="4122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it-IT" sz="1100" u="none" cap="none" strike="noStrik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Lettere, tecnologia/arte</a:t>
                      </a:r>
                      <a:endParaRPr sz="1700" u="none" cap="none" strike="noStrike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1225" marB="41225" marR="41225" marL="4122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it-IT" sz="1100" u="none" cap="none" strike="noStrik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4</a:t>
                      </a:r>
                      <a:endParaRPr sz="1700" u="none" cap="none" strike="noStrike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1225" marB="41225" marR="41225" marL="4122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173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it-IT" sz="11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Lettura di un passo della Bibbia inerente al tema</a:t>
                      </a:r>
                      <a:endParaRPr sz="11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1225" marB="41225" marR="41225" marL="4122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>
                          <a:latin typeface="Nunito"/>
                          <a:ea typeface="Nunito"/>
                          <a:cs typeface="Nunito"/>
                          <a:sym typeface="Nunito"/>
                        </a:rPr>
                        <a:t>Religione</a:t>
                      </a:r>
                      <a:endParaRPr i="0" sz="1100" u="none" cap="none" strike="noStrike">
                        <a:solidFill>
                          <a:srgbClr val="000000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1225" marB="41225" marR="41225" marL="4122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>
                          <a:latin typeface="Nunito"/>
                          <a:ea typeface="Nunito"/>
                          <a:cs typeface="Nunito"/>
                          <a:sym typeface="Nunito"/>
                        </a:rPr>
                        <a:t>2</a:t>
                      </a:r>
                      <a:endParaRPr i="0" sz="1100" u="none" cap="none" strike="noStrike">
                        <a:solidFill>
                          <a:srgbClr val="000000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1225" marB="41225" marR="41225" marL="4122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04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it-IT" sz="1100" u="none" cap="none" strike="noStrik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PROGETTO FINALE: </a:t>
                      </a:r>
                      <a:r>
                        <a:rPr lang="it-IT" sz="11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Commento e analisi dello Schiaccianoci.</a:t>
                      </a:r>
                      <a:endParaRPr sz="11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1225" marB="41225" marR="41225" marL="4122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it-IT" sz="1100" u="none" cap="none" strike="noStrik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Musica </a:t>
                      </a:r>
                      <a:endParaRPr sz="1700" u="none" cap="none" strike="noStrike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1225" marB="41225" marR="41225" marL="4122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>
                          <a:latin typeface="Nunito"/>
                          <a:ea typeface="Nunito"/>
                          <a:cs typeface="Nunito"/>
                          <a:sym typeface="Nunito"/>
                        </a:rPr>
                        <a:t>3</a:t>
                      </a:r>
                      <a:endParaRPr sz="1700" u="none" cap="none" strike="noStrike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1225" marB="41225" marR="41225" marL="4122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78" name="Google Shape;178;p10"/>
          <p:cNvSpPr/>
          <p:nvPr/>
        </p:nvSpPr>
        <p:spPr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rganico">
  <a:themeElements>
    <a:clrScheme name="Organico">
      <a:dk1>
        <a:srgbClr val="000000"/>
      </a:dk1>
      <a:lt1>
        <a:srgbClr val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2022-06-28T19:52:44Z</dcterms:created>
  <dc:creator>VIAGGI ROBERTO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5f5fe31f-9de1-4167-a753-111c0df8115f_Enabled">
    <vt:lpwstr>true</vt:lpwstr>
  </property>
  <property fmtid="{D5CDD505-2E9C-101B-9397-08002B2CF9AE}" pid="3" name="MSIP_Label_5f5fe31f-9de1-4167-a753-111c0df8115f_SetDate">
    <vt:lpwstr>2022-06-28T22:11:25Z</vt:lpwstr>
  </property>
  <property fmtid="{D5CDD505-2E9C-101B-9397-08002B2CF9AE}" pid="4" name="MSIP_Label_5f5fe31f-9de1-4167-a753-111c0df8115f_Method">
    <vt:lpwstr>Standard</vt:lpwstr>
  </property>
  <property fmtid="{D5CDD505-2E9C-101B-9397-08002B2CF9AE}" pid="5" name="MSIP_Label_5f5fe31f-9de1-4167-a753-111c0df8115f_Name">
    <vt:lpwstr>5f5fe31f-9de1-4167-a753-111c0df8115f</vt:lpwstr>
  </property>
  <property fmtid="{D5CDD505-2E9C-101B-9397-08002B2CF9AE}" pid="6" name="MSIP_Label_5f5fe31f-9de1-4167-a753-111c0df8115f_SiteId">
    <vt:lpwstr>cc4baf00-15c9-48dd-9f59-88c98bde2be7</vt:lpwstr>
  </property>
  <property fmtid="{D5CDD505-2E9C-101B-9397-08002B2CF9AE}" pid="7" name="MSIP_Label_5f5fe31f-9de1-4167-a753-111c0df8115f_ActionId">
    <vt:lpwstr>c1be52a2-22e9-45f2-a2f5-3140619eeeff</vt:lpwstr>
  </property>
  <property fmtid="{D5CDD505-2E9C-101B-9397-08002B2CF9AE}" pid="8" name="MSIP_Label_5f5fe31f-9de1-4167-a753-111c0df8115f_ContentBits">
    <vt:lpwstr>0</vt:lpwstr>
  </property>
</Properties>
</file>